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4662" r:id="rId1"/>
  </p:sldMasterIdLst>
  <p:notesMasterIdLst>
    <p:notesMasterId r:id="rId50"/>
  </p:notesMasterIdLst>
  <p:handoutMasterIdLst>
    <p:handoutMasterId r:id="rId51"/>
  </p:handoutMasterIdLst>
  <p:sldIdLst>
    <p:sldId id="465" r:id="rId2"/>
    <p:sldId id="466" r:id="rId3"/>
    <p:sldId id="505" r:id="rId4"/>
    <p:sldId id="467" r:id="rId5"/>
    <p:sldId id="468" r:id="rId6"/>
    <p:sldId id="469" r:id="rId7"/>
    <p:sldId id="507" r:id="rId8"/>
    <p:sldId id="471" r:id="rId9"/>
    <p:sldId id="470" r:id="rId10"/>
    <p:sldId id="474" r:id="rId11"/>
    <p:sldId id="476" r:id="rId12"/>
    <p:sldId id="475" r:id="rId13"/>
    <p:sldId id="477" r:id="rId14"/>
    <p:sldId id="478" r:id="rId15"/>
    <p:sldId id="479" r:id="rId16"/>
    <p:sldId id="472" r:id="rId17"/>
    <p:sldId id="473" r:id="rId18"/>
    <p:sldId id="504" r:id="rId19"/>
    <p:sldId id="480" r:id="rId20"/>
    <p:sldId id="511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506" r:id="rId38"/>
    <p:sldId id="497" r:id="rId39"/>
    <p:sldId id="498" r:id="rId40"/>
    <p:sldId id="512" r:id="rId41"/>
    <p:sldId id="499" r:id="rId42"/>
    <p:sldId id="500" r:id="rId43"/>
    <p:sldId id="501" r:id="rId44"/>
    <p:sldId id="502" r:id="rId45"/>
    <p:sldId id="503" r:id="rId46"/>
    <p:sldId id="508" r:id="rId47"/>
    <p:sldId id="509" r:id="rId48"/>
    <p:sldId id="510" r:id="rId49"/>
  </p:sldIdLst>
  <p:sldSz cx="9144000" cy="6858000" type="screen4x3"/>
  <p:notesSz cx="7099300" cy="10234613"/>
  <p:embeddedFontLs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600" b="1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600" b="1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600" b="1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600" b="1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59">
          <p15:clr>
            <a:srgbClr val="A4A3A4"/>
          </p15:clr>
        </p15:guide>
        <p15:guide id="2" orient="horz" pos="4319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pos="2018">
          <p15:clr>
            <a:srgbClr val="A4A3A4"/>
          </p15:clr>
        </p15:guide>
        <p15:guide id="6" pos="340">
          <p15:clr>
            <a:srgbClr val="A4A3A4"/>
          </p15:clr>
        </p15:guide>
        <p15:guide id="7" pos="4422">
          <p15:clr>
            <a:srgbClr val="A4A3A4"/>
          </p15:clr>
        </p15:guide>
        <p15:guide id="8" pos="2971">
          <p15:clr>
            <a:srgbClr val="A4A3A4"/>
          </p15:clr>
        </p15:guide>
        <p15:guide id="9" pos="8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2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192"/>
    <a:srgbClr val="008000"/>
    <a:srgbClr val="66FF66"/>
    <a:srgbClr val="D020BB"/>
    <a:srgbClr val="00CC00"/>
    <a:srgbClr val="99FFCC"/>
    <a:srgbClr val="00CC66"/>
    <a:srgbClr val="336600"/>
    <a:srgbClr val="B6F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9" autoAdjust="0"/>
    <p:restoredTop sz="89178" autoAdjust="0"/>
  </p:normalViewPr>
  <p:slideViewPr>
    <p:cSldViewPr>
      <p:cViewPr varScale="1">
        <p:scale>
          <a:sx n="91" d="100"/>
          <a:sy n="91" d="100"/>
        </p:scale>
        <p:origin x="1713" y="45"/>
      </p:cViewPr>
      <p:guideLst>
        <p:guide orient="horz" pos="2659"/>
        <p:guide orient="horz" pos="4319"/>
        <p:guide orient="horz" pos="3974"/>
        <p:guide orient="horz" pos="799"/>
        <p:guide pos="2018"/>
        <p:guide pos="340"/>
        <p:guide pos="4422"/>
        <p:guide pos="2971"/>
        <p:guide pos="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652" y="-84"/>
      </p:cViewPr>
      <p:guideLst>
        <p:guide orient="horz" pos="3222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9525"/>
            <a:ext cx="30749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00" tIns="0" rIns="19400" bIns="0" numCol="1" anchor="t" anchorCtr="0" compatLnSpc="1">
            <a:prstTxWarp prst="textNoShape">
              <a:avLst/>
            </a:prstTxWarp>
          </a:bodyPr>
          <a:lstStyle>
            <a:lvl1pPr algn="l" defTabSz="800009" eaLnBrk="0" latinLnBrk="0" hangingPunct="0">
              <a:spcBef>
                <a:spcPct val="0"/>
              </a:spcBef>
              <a:buSzTx/>
              <a:buFontTx/>
              <a:buNone/>
              <a:defRPr kumimoji="1" sz="900" b="0" i="1"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900" y="9525"/>
            <a:ext cx="30749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00" tIns="0" rIns="19400" bIns="0" numCol="1" anchor="t" anchorCtr="0" compatLnSpc="1">
            <a:prstTxWarp prst="textNoShape">
              <a:avLst/>
            </a:prstTxWarp>
          </a:bodyPr>
          <a:lstStyle>
            <a:lvl1pPr algn="r" defTabSz="800009" eaLnBrk="0" latinLnBrk="0" hangingPunct="0">
              <a:spcBef>
                <a:spcPct val="0"/>
              </a:spcBef>
              <a:buSzTx/>
              <a:buFontTx/>
              <a:buNone/>
              <a:defRPr kumimoji="1" sz="900" b="0" i="1"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588" y="9744075"/>
            <a:ext cx="30749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00" tIns="0" rIns="19400" bIns="0" numCol="1" anchor="b" anchorCtr="0" compatLnSpc="1">
            <a:prstTxWarp prst="textNoShape">
              <a:avLst/>
            </a:prstTxWarp>
          </a:bodyPr>
          <a:lstStyle>
            <a:lvl1pPr algn="l" defTabSz="800009" eaLnBrk="0" latinLnBrk="0" hangingPunct="0">
              <a:spcBef>
                <a:spcPct val="0"/>
              </a:spcBef>
              <a:buSzTx/>
              <a:buFontTx/>
              <a:buNone/>
              <a:defRPr kumimoji="1" sz="900" b="0" i="1"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900" y="9744075"/>
            <a:ext cx="30749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00" tIns="0" rIns="19400" bIns="0" numCol="1" anchor="b" anchorCtr="0" compatLnSpc="1">
            <a:prstTxWarp prst="textNoShape">
              <a:avLst/>
            </a:prstTxWarp>
          </a:bodyPr>
          <a:lstStyle>
            <a:lvl1pPr algn="r" defTabSz="800009" eaLnBrk="0" latinLnBrk="0" hangingPunct="0">
              <a:spcBef>
                <a:spcPct val="0"/>
              </a:spcBef>
              <a:buSzTx/>
              <a:buFontTx/>
              <a:buNone/>
              <a:defRPr kumimoji="1" sz="900" b="0" i="1">
                <a:ea typeface="돋움" pitchFamily="50" charset="-127"/>
              </a:defRPr>
            </a:lvl1pPr>
          </a:lstStyle>
          <a:p>
            <a:pPr>
              <a:defRPr/>
            </a:pPr>
            <a:fld id="{A400F1F3-FB06-4EBF-878B-66E706C025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83817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744075"/>
            <a:ext cx="30749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00" tIns="0" rIns="19400" bIns="0" numCol="1" anchor="b" anchorCtr="0" compatLnSpc="1">
            <a:prstTxWarp prst="textNoShape">
              <a:avLst/>
            </a:prstTxWarp>
          </a:bodyPr>
          <a:lstStyle>
            <a:lvl1pPr algn="l" defTabSz="800009" eaLnBrk="1" latinLnBrk="0" hangingPunct="1">
              <a:spcBef>
                <a:spcPct val="0"/>
              </a:spcBef>
              <a:buSzTx/>
              <a:buFontTx/>
              <a:buNone/>
              <a:defRPr kumimoji="1" sz="9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슬라이드 이미지 개체 틀 7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11" name="슬라이드 노트 개체 틀 10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095C6-A789-484C-8172-1BEB6F7778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머리글 개체 틀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15" name="날짜 개체 틀 14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E2C88-D376-4AD3-B83F-E0AB22753CCF}" type="datetimeFigureOut">
              <a:rPr lang="ko-KR" altLang="en-US" smtClean="0"/>
              <a:pPr/>
              <a:t>2020-03-10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906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785813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1pPr>
    <a:lvl2pPr marL="465138" algn="l" defTabSz="785813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2pPr>
    <a:lvl3pPr marL="927100" algn="l" defTabSz="785813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3pPr>
    <a:lvl4pPr marL="1392238" algn="l" defTabSz="785813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4pPr>
    <a:lvl5pPr marL="1857375" algn="l" defTabSz="785813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59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359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67D60E62-CB45-4EB6-980D-62ABF82E5B08}" type="slidenum">
              <a:rPr lang="en-US" altLang="ko-KR" smtClean="0"/>
              <a:pPr defTabSz="81280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136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81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481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F51AA593-C1C4-468F-9A05-F25D9421BA2B}" type="slidenum">
              <a:rPr lang="en-US" altLang="ko-KR" smtClean="0"/>
              <a:pPr defTabSz="812800"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755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4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148E9F01-1AD5-4132-B1FD-1A7FA35DD2BE}" type="slidenum">
              <a:rPr lang="en-US" altLang="ko-KR" smtClean="0"/>
              <a:pPr defTabSz="812800"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9449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02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02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CE785345-210F-45DA-A70C-9211E82BE140}" type="slidenum">
              <a:rPr lang="en-US" altLang="ko-KR" smtClean="0"/>
              <a:pPr defTabSz="812800"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9240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51A8AE22-F289-4A7C-81E2-FE1AF5A2C41A}" type="slidenum">
              <a:rPr lang="en-US" altLang="ko-KR" smtClean="0"/>
              <a:pPr defTabSz="812800"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0289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22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22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EA41E0E2-D76B-40A2-83D7-6F1B0FB35D10}" type="slidenum">
              <a:rPr lang="en-US" altLang="ko-KR" smtClean="0"/>
              <a:pPr defTabSz="812800"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4554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30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430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2567C23E-517B-4618-911C-52AEEC4CDEC9}" type="slidenum">
              <a:rPr lang="en-US" altLang="ko-KR" smtClean="0"/>
              <a:pPr defTabSz="812800"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7806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30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430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2567C23E-517B-4618-911C-52AEEC4CDEC9}" type="slidenum">
              <a:rPr lang="en-US" altLang="ko-KR" smtClean="0"/>
              <a:pPr defTabSz="812800"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5729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15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615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D426C865-15F1-466D-B4FA-52B3CB471A30}" type="slidenum">
              <a:rPr lang="en-US" altLang="ko-KR" smtClean="0"/>
              <a:pPr defTabSz="812800"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337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15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615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D426C865-15F1-466D-B4FA-52B3CB471A30}" type="slidenum">
              <a:rPr lang="en-US" altLang="ko-KR" smtClean="0"/>
              <a:pPr defTabSz="812800"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73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6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3F6A6498-3F1E-4C05-93B1-0D4E5B924110}" type="slidenum">
              <a:rPr lang="en-US" altLang="ko-KR" smtClean="0"/>
              <a:pPr defTabSz="812800"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1693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79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379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EA6BCFD5-8BCD-4969-85A1-36B9D3823CF8}" type="slidenum">
              <a:rPr lang="en-US" altLang="ko-KR" smtClean="0"/>
              <a:pPr defTabSz="81280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0299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6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EC1C0CA7-881C-4612-BE48-42BBC36BE2DD}" type="slidenum">
              <a:rPr lang="en-US" altLang="ko-KR" smtClean="0"/>
              <a:pPr defTabSz="812800"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8089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6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A53F5D58-7A87-46CB-A71F-51DFC2C3285F}" type="slidenum">
              <a:rPr lang="en-US" altLang="ko-KR" smtClean="0"/>
              <a:pPr defTabSz="812800"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3833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96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697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379EEEB0-C5B6-4D19-A504-E4463E5B8392}" type="slidenum">
              <a:rPr lang="en-US" altLang="ko-KR" smtClean="0"/>
              <a:pPr defTabSz="812800"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6795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07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707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CC9E4A58-E239-4E0E-A54C-C5FB0D4456EF}" type="slidenum">
              <a:rPr lang="en-US" altLang="ko-KR" smtClean="0"/>
              <a:pPr defTabSz="812800"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7121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1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717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9936818E-5C76-4F73-B2A2-9B8645464912}" type="slidenum">
              <a:rPr lang="en-US" altLang="ko-KR" smtClean="0"/>
              <a:pPr defTabSz="812800"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7477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27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727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9C565EF7-76CE-41BB-BB78-64FC5346ECD1}" type="slidenum">
              <a:rPr lang="en-US" altLang="ko-KR" smtClean="0"/>
              <a:pPr defTabSz="812800"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9901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37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737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348F87DC-9188-4E22-A622-2E6C63644A38}" type="slidenum">
              <a:rPr lang="en-US" altLang="ko-KR" smtClean="0"/>
              <a:pPr defTabSz="812800"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4788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48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748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61D74EF0-596E-45FC-8CCB-5DD3A09D04D2}" type="slidenum">
              <a:rPr lang="en-US" altLang="ko-KR" smtClean="0"/>
              <a:pPr defTabSz="812800"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397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758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5263BED6-DEC7-4C18-9EE6-589F4C37B8BB}" type="slidenum">
              <a:rPr lang="en-US" altLang="ko-KR" smtClean="0"/>
              <a:pPr defTabSz="812800"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2043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7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C8EE44E5-7F72-4EBD-AF2A-91539820C747}" type="slidenum">
              <a:rPr lang="en-US" altLang="ko-KR" smtClean="0"/>
              <a:pPr defTabSz="812800"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5019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79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379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EA6BCFD5-8BCD-4969-85A1-36B9D3823CF8}" type="slidenum">
              <a:rPr lang="en-US" altLang="ko-KR" smtClean="0"/>
              <a:pPr defTabSz="81280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043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99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799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2A12ABC2-35BC-460D-B6FC-9642AE5E6C8F}" type="slidenum">
              <a:rPr lang="en-US" altLang="ko-KR" smtClean="0"/>
              <a:pPr defTabSz="812800"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5973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8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69E4A16E-2579-4CFB-80C1-0251F49CB144}" type="slidenum">
              <a:rPr lang="en-US" altLang="ko-KR" smtClean="0"/>
              <a:pPr defTabSz="812800"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882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40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840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021AC283-A706-4E5A-B382-2F75540D75FC}" type="slidenum">
              <a:rPr lang="en-US" altLang="ko-KR" smtClean="0"/>
              <a:pPr defTabSz="812800"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97230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50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850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5AC56AF4-03F1-4CED-A0D3-FEDD8AF657B7}" type="slidenum">
              <a:rPr lang="en-US" altLang="ko-KR" smtClean="0"/>
              <a:pPr defTabSz="812800"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5076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065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FBB46C-6F0E-4958-BE84-F035D500EA01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2032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065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FBB46C-6F0E-4958-BE84-F035D500EA01}" type="slidenum">
              <a:rPr lang="en-US" altLang="ko-KR" smtClean="0"/>
              <a:pPr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2951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37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13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3E2BB-A061-479C-AA42-509570406C03}" type="slidenum">
              <a:rPr lang="en-US" altLang="ko-KR" smtClean="0"/>
              <a:pPr/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95288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37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13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3E2BB-A061-479C-AA42-509570406C03}" type="slidenum">
              <a:rPr lang="en-US" altLang="ko-KR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7294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37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13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3E2BB-A061-479C-AA42-509570406C03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8209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03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403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0E4B25-2529-4F43-8A27-B1A5747B6244}" type="slidenum">
              <a:rPr lang="en-US" altLang="ko-KR" smtClean="0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0746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89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389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434765F2-A7EA-402B-AAF6-1E1ECB69F1C2}" type="slidenum">
              <a:rPr lang="en-US" altLang="ko-KR" smtClean="0"/>
              <a:pPr defTabSz="812800"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6937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04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604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E5BF66E9-2963-4A92-A336-33C45690BD3B}" type="slidenum">
              <a:rPr lang="en-US" altLang="ko-KR" smtClean="0"/>
              <a:pPr defTabSz="81280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8201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04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604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E5BF66E9-2963-4A92-A336-33C45690BD3B}" type="slidenum">
              <a:rPr lang="en-US" altLang="ko-KR" smtClean="0"/>
              <a:pPr defTabSz="812800"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9410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10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410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AE6130C3-293F-4809-9726-33AB95E2BBD7}" type="slidenum">
              <a:rPr lang="en-US" altLang="ko-KR" smtClean="0"/>
              <a:pPr defTabSz="81280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663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33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33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3BC9DA88-F4F1-49F3-B862-CF4D5149ABB9}" type="slidenum">
              <a:rPr lang="en-US" altLang="ko-KR" smtClean="0"/>
              <a:pPr defTabSz="812800"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2648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71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471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12800"/>
            <a:fld id="{7EEA951E-4BC9-44BE-B86E-D4121B92E29D}" type="slidenum">
              <a:rPr lang="en-US" altLang="ko-KR" smtClean="0"/>
              <a:pPr defTabSz="812800"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125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/>
          <p:cNvSpPr>
            <a:spLocks noChangeArrowheads="1"/>
          </p:cNvSpPr>
          <p:nvPr/>
        </p:nvSpPr>
        <p:spPr bwMode="auto">
          <a:xfrm>
            <a:off x="619125" y="2971800"/>
            <a:ext cx="7808913" cy="76200"/>
          </a:xfrm>
          <a:prstGeom prst="rect">
            <a:avLst/>
          </a:pr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Rectangle 29"/>
          <p:cNvSpPr>
            <a:spLocks noChangeArrowheads="1"/>
          </p:cNvSpPr>
          <p:nvPr/>
        </p:nvSpPr>
        <p:spPr bwMode="auto">
          <a:xfrm>
            <a:off x="619125" y="1143000"/>
            <a:ext cx="7808913" cy="76200"/>
          </a:xfrm>
          <a:prstGeom prst="rect">
            <a:avLst/>
          </a:pr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5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52400"/>
            <a:ext cx="23177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457200" y="163513"/>
            <a:ext cx="7078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l">
              <a:defRPr/>
            </a:pPr>
            <a:r>
              <a:rPr lang="en-US" altLang="ko-KR"/>
              <a:t>Sogang University: Dept of Computer Science and Engineering</a:t>
            </a:r>
          </a:p>
        </p:txBody>
      </p:sp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1898650" y="3657600"/>
            <a:ext cx="5029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>
              <a:spcBef>
                <a:spcPct val="30000"/>
              </a:spcBef>
              <a:buClr>
                <a:srgbClr val="FC0128"/>
              </a:buClr>
              <a:buSzPct val="70000"/>
              <a:buFont typeface="Monotype Sorts" pitchFamily="2" charset="2"/>
              <a:buNone/>
              <a:defRPr/>
            </a:pPr>
            <a:r>
              <a:rPr lang="en-US" altLang="ko-KR" sz="240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</a:t>
            </a:r>
          </a:p>
        </p:txBody>
      </p:sp>
      <p:sp>
        <p:nvSpPr>
          <p:cNvPr id="3089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619860" y="1371600"/>
            <a:ext cx="7820757" cy="1447800"/>
          </a:xfrm>
          <a:effectLst/>
        </p:spPr>
        <p:txBody>
          <a:bodyPr/>
          <a:lstStyle>
            <a:lvl1pPr algn="ctr">
              <a:defRPr sz="4200"/>
            </a:lvl1pPr>
          </a:lstStyle>
          <a:p>
            <a:r>
              <a:rPr lang="en-US" altLang="ko-K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101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E1D09C17-797D-4A48-94A7-94E82339949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678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2138" y="400050"/>
            <a:ext cx="2010508" cy="60007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7686" y="400050"/>
            <a:ext cx="5893777" cy="60007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0911FB1C-F0AF-428C-B401-3AADF7516CB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4936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138" y="152400"/>
            <a:ext cx="231775" cy="3508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4" name="Text Box 31"/>
          <p:cNvSpPr txBox="1">
            <a:spLocks noChangeArrowheads="1"/>
          </p:cNvSpPr>
          <p:nvPr/>
        </p:nvSpPr>
        <p:spPr bwMode="auto">
          <a:xfrm>
            <a:off x="457200" y="163513"/>
            <a:ext cx="2270125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latinLnBrk="0" hangingPunct="0">
              <a:spcBef>
                <a:spcPct val="50000"/>
              </a:spcBef>
              <a:defRPr/>
            </a:pPr>
            <a:r>
              <a:rPr kumimoji="0" lang="en-US" altLang="ko-KR" sz="2000" err="1">
                <a:ea typeface="굴림" pitchFamily="50" charset="-127"/>
              </a:rPr>
              <a:t>Sogang</a:t>
            </a:r>
            <a:r>
              <a:rPr kumimoji="0" lang="en-US" altLang="ko-KR" sz="2000">
                <a:ea typeface="굴림" pitchFamily="50" charset="-127"/>
              </a:rPr>
              <a:t> University</a:t>
            </a:r>
          </a:p>
        </p:txBody>
      </p:sp>
      <p:sp>
        <p:nvSpPr>
          <p:cNvPr id="5" name="Rectangle 32"/>
          <p:cNvSpPr>
            <a:spLocks noChangeArrowheads="1"/>
          </p:cNvSpPr>
          <p:nvPr/>
        </p:nvSpPr>
        <p:spPr bwMode="auto">
          <a:xfrm>
            <a:off x="1898650" y="3657600"/>
            <a:ext cx="5029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algn="ctr" eaLnBrk="0" latinLnBrk="0" hangingPunct="0">
              <a:spcBef>
                <a:spcPct val="30000"/>
              </a:spcBef>
              <a:buClr>
                <a:srgbClr val="FC0128"/>
              </a:buClr>
              <a:buSzPct val="70000"/>
              <a:buFont typeface="Monotype Sorts" pitchFamily="2" charset="2"/>
              <a:buNone/>
              <a:defRPr/>
            </a:pPr>
            <a:r>
              <a:rPr kumimoji="0" lang="en-US" altLang="ko-KR" sz="240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</a:t>
            </a: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r" eaLnBrk="1" latinLnBrk="0" hangingPunct="1">
              <a:spcBef>
                <a:spcPct val="50000"/>
              </a:spcBef>
              <a:buSzTx/>
              <a:buFontTx/>
              <a:buNone/>
              <a:defRPr kumimoji="0" sz="1200" b="1" i="1"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3554FFBE-6DB6-4C92-B310-B8B112C0574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r" eaLnBrk="1" latinLnBrk="0" hangingPunct="1">
              <a:spcBef>
                <a:spcPct val="50000"/>
              </a:spcBef>
              <a:buSzTx/>
              <a:buFontTx/>
              <a:buNone/>
              <a:defRPr kumimoji="0" sz="1200" b="1" i="1"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AA520D5C-1E0B-49C0-8979-F67B0AE6070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311150" y="427038"/>
            <a:ext cx="8521700" cy="6143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290513" y="428625"/>
            <a:ext cx="546100" cy="614363"/>
          </a:xfrm>
          <a:prstGeom prst="rect">
            <a:avLst/>
          </a:prstGeom>
          <a:gradFill rotWithShape="0">
            <a:gsLst>
              <a:gs pos="0">
                <a:srgbClr val="4B000C"/>
              </a:gs>
              <a:gs pos="100000">
                <a:srgbClr val="FC012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6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6515100"/>
            <a:ext cx="211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452438" y="6540500"/>
            <a:ext cx="6108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l">
              <a:defRPr/>
            </a:pPr>
            <a:r>
              <a:rPr lang="en-US" altLang="ko-KR" sz="1200"/>
              <a:t>Introduction to Engineering Design</a:t>
            </a:r>
            <a:endParaRPr lang="en-US" altLang="ko-KR"/>
          </a:p>
        </p:txBody>
      </p:sp>
      <p:sp>
        <p:nvSpPr>
          <p:cNvPr id="8" name="Line 35"/>
          <p:cNvSpPr>
            <a:spLocks noChangeShapeType="1"/>
          </p:cNvSpPr>
          <p:nvPr userDrawn="1"/>
        </p:nvSpPr>
        <p:spPr bwMode="auto">
          <a:xfrm>
            <a:off x="280988" y="6477000"/>
            <a:ext cx="8582025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6"/>
          <p:cNvSpPr txBox="1">
            <a:spLocks noChangeArrowheads="1"/>
          </p:cNvSpPr>
          <p:nvPr userDrawn="1"/>
        </p:nvSpPr>
        <p:spPr bwMode="auto">
          <a:xfrm>
            <a:off x="5003800" y="115888"/>
            <a:ext cx="38893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r">
              <a:spcBef>
                <a:spcPct val="0"/>
              </a:spcBef>
              <a:defRPr/>
            </a:pPr>
            <a:r>
              <a:rPr kumimoji="0" lang="en-US" altLang="ko-KR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rPr>
              <a:t>2018. 1</a:t>
            </a:r>
            <a:r>
              <a:rPr kumimoji="0" lang="ko-KR" altLang="en-US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rPr>
              <a:t>학기 기초공학설계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E5807D68-32B2-410E-9D1A-4FF7E69308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535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35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BD81CAC2-1C36-4C3A-939A-7F05DAA739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6318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7685" y="1143000"/>
            <a:ext cx="3938954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97315" y="1143000"/>
            <a:ext cx="3938954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20C0C9DD-07E6-45EC-BF61-63AD4E441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124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1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1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7E877F34-46C2-4F10-9B06-B13D3244032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96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E124C411-96DB-49BE-886C-CA49698031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113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7D64546A-FFC8-4217-A07D-B931800D334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624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273053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3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C0CD5556-8FAD-43C9-9516-BE90D7623D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5144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7AB0F311-D52A-440D-8288-B84A829B2E7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61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7"/>
          <p:cNvSpPr>
            <a:spLocks noChangeArrowheads="1"/>
          </p:cNvSpPr>
          <p:nvPr/>
        </p:nvSpPr>
        <p:spPr bwMode="auto">
          <a:xfrm>
            <a:off x="311150" y="427038"/>
            <a:ext cx="8521700" cy="6143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7" name="Rectangle 18"/>
          <p:cNvSpPr>
            <a:spLocks noChangeArrowheads="1"/>
          </p:cNvSpPr>
          <p:nvPr/>
        </p:nvSpPr>
        <p:spPr bwMode="auto">
          <a:xfrm>
            <a:off x="290513" y="428625"/>
            <a:ext cx="546100" cy="614363"/>
          </a:xfrm>
          <a:prstGeom prst="rect">
            <a:avLst/>
          </a:prstGeom>
          <a:gradFill rotWithShape="0">
            <a:gsLst>
              <a:gs pos="0">
                <a:srgbClr val="4B000C"/>
              </a:gs>
              <a:gs pos="100000">
                <a:srgbClr val="FC012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8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563" y="1143000"/>
            <a:ext cx="801846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Body Text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</p:txBody>
      </p:sp>
      <p:sp>
        <p:nvSpPr>
          <p:cNvPr id="1044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844550" y="400050"/>
            <a:ext cx="801846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Slide </a:t>
            </a:r>
            <a:r>
              <a:rPr lang="en-US" altLang="ko-KR" dirty="0" err="1"/>
              <a:t>TitleFirst</a:t>
            </a:r>
            <a:r>
              <a:rPr lang="en-US" altLang="ko-KR" dirty="0"/>
              <a:t> Line</a:t>
            </a:r>
          </a:p>
        </p:txBody>
      </p:sp>
      <p:sp>
        <p:nvSpPr>
          <p:cNvPr id="104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34325" y="6500813"/>
            <a:ext cx="985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 i="1"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Page </a:t>
            </a:r>
            <a:fld id="{1EB8E188-13E8-4875-9A16-845C3E5D5D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31" name="Picture 2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6515100"/>
            <a:ext cx="211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32" name="Text Box 30"/>
          <p:cNvSpPr txBox="1">
            <a:spLocks noChangeArrowheads="1"/>
          </p:cNvSpPr>
          <p:nvPr/>
        </p:nvSpPr>
        <p:spPr bwMode="auto">
          <a:xfrm>
            <a:off x="452438" y="6540500"/>
            <a:ext cx="6108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l">
              <a:defRPr/>
            </a:pPr>
            <a:r>
              <a:rPr lang="en-US" altLang="ko-KR" sz="1200"/>
              <a:t>Introduction to Engineering Design</a:t>
            </a:r>
            <a:endParaRPr lang="en-US" altLang="ko-KR"/>
          </a:p>
        </p:txBody>
      </p:sp>
      <p:sp>
        <p:nvSpPr>
          <p:cNvPr id="1033" name="Line 35"/>
          <p:cNvSpPr>
            <a:spLocks noChangeShapeType="1"/>
          </p:cNvSpPr>
          <p:nvPr userDrawn="1"/>
        </p:nvSpPr>
        <p:spPr bwMode="auto">
          <a:xfrm>
            <a:off x="280988" y="6477000"/>
            <a:ext cx="8582025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4" name="TextBox 10"/>
          <p:cNvSpPr txBox="1">
            <a:spLocks noChangeArrowheads="1"/>
          </p:cNvSpPr>
          <p:nvPr userDrawn="1"/>
        </p:nvSpPr>
        <p:spPr bwMode="auto">
          <a:xfrm>
            <a:off x="352425" y="58738"/>
            <a:ext cx="3889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ko-KR" altLang="en-US" sz="1800" i="1"/>
              <a:t>기초 공학 설계     </a:t>
            </a:r>
            <a:r>
              <a:rPr lang="en-US" altLang="ko-KR" sz="1500" i="1"/>
              <a:t>2015.1</a:t>
            </a:r>
            <a:r>
              <a:rPr lang="ko-KR" altLang="en-US" sz="1500" i="1"/>
              <a:t>학기</a:t>
            </a:r>
          </a:p>
        </p:txBody>
      </p:sp>
    </p:spTree>
    <p:extLst>
      <p:ext uri="{BB962C8B-B14F-4D97-AF65-F5344CB8AC3E}">
        <p14:creationId xmlns:p14="http://schemas.microsoft.com/office/powerpoint/2010/main" val="387352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3" r:id="rId1"/>
    <p:sldLayoutId id="2147484664" r:id="rId2"/>
    <p:sldLayoutId id="2147484665" r:id="rId3"/>
    <p:sldLayoutId id="2147484666" r:id="rId4"/>
    <p:sldLayoutId id="2147484667" r:id="rId5"/>
    <p:sldLayoutId id="2147484668" r:id="rId6"/>
    <p:sldLayoutId id="2147484669" r:id="rId7"/>
    <p:sldLayoutId id="2147484670" r:id="rId8"/>
    <p:sldLayoutId id="2147484671" r:id="rId9"/>
    <p:sldLayoutId id="2147484672" r:id="rId10"/>
    <p:sldLayoutId id="2147484673" r:id="rId11"/>
    <p:sldLayoutId id="2147484658" r:id="rId12"/>
    <p:sldLayoutId id="2147484659" r:id="rId13"/>
  </p:sldLayoutIdLst>
  <p:hf hdr="0" ftr="0" dt="0"/>
  <p:txStyles>
    <p:titleStyle>
      <a:lvl1pPr algn="l" rtl="0" eaLnBrk="0" fontAlgn="ctr" hangingPunct="0">
        <a:lnSpc>
          <a:spcPct val="80000"/>
        </a:lnSpc>
        <a:spcBef>
          <a:spcPct val="600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ctr" hangingPunct="0">
        <a:lnSpc>
          <a:spcPct val="80000"/>
        </a:lnSpc>
        <a:spcBef>
          <a:spcPct val="600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돋움" pitchFamily="50" charset="-127"/>
        </a:defRPr>
      </a:lvl2pPr>
      <a:lvl3pPr algn="l" rtl="0" eaLnBrk="0" fontAlgn="ctr" hangingPunct="0">
        <a:lnSpc>
          <a:spcPct val="80000"/>
        </a:lnSpc>
        <a:spcBef>
          <a:spcPct val="600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돋움" pitchFamily="50" charset="-127"/>
        </a:defRPr>
      </a:lvl3pPr>
      <a:lvl4pPr algn="l" rtl="0" eaLnBrk="0" fontAlgn="ctr" hangingPunct="0">
        <a:lnSpc>
          <a:spcPct val="80000"/>
        </a:lnSpc>
        <a:spcBef>
          <a:spcPct val="600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돋움" pitchFamily="50" charset="-127"/>
        </a:defRPr>
      </a:lvl4pPr>
      <a:lvl5pPr algn="l" rtl="0" eaLnBrk="0" fontAlgn="ctr" hangingPunct="0">
        <a:lnSpc>
          <a:spcPct val="80000"/>
        </a:lnSpc>
        <a:spcBef>
          <a:spcPct val="600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돋움" pitchFamily="50" charset="-127"/>
        </a:defRPr>
      </a:lvl5pPr>
      <a:lvl6pPr marL="457200" algn="l" rtl="0" eaLnBrk="0" fontAlgn="ctr" hangingPunct="0">
        <a:lnSpc>
          <a:spcPct val="80000"/>
        </a:lnSpc>
        <a:spcBef>
          <a:spcPct val="600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돋움" pitchFamily="50" charset="-127"/>
        </a:defRPr>
      </a:lvl6pPr>
      <a:lvl7pPr marL="914400" algn="l" rtl="0" eaLnBrk="0" fontAlgn="ctr" hangingPunct="0">
        <a:lnSpc>
          <a:spcPct val="80000"/>
        </a:lnSpc>
        <a:spcBef>
          <a:spcPct val="600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돋움" pitchFamily="50" charset="-127"/>
        </a:defRPr>
      </a:lvl7pPr>
      <a:lvl8pPr marL="1371600" algn="l" rtl="0" eaLnBrk="0" fontAlgn="ctr" hangingPunct="0">
        <a:lnSpc>
          <a:spcPct val="80000"/>
        </a:lnSpc>
        <a:spcBef>
          <a:spcPct val="600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돋움" pitchFamily="50" charset="-127"/>
        </a:defRPr>
      </a:lvl8pPr>
      <a:lvl9pPr marL="1828800" algn="l" rtl="0" eaLnBrk="0" fontAlgn="ctr" hangingPunct="0">
        <a:lnSpc>
          <a:spcPct val="80000"/>
        </a:lnSpc>
        <a:spcBef>
          <a:spcPct val="600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돋움" pitchFamily="50" charset="-127"/>
        </a:defRPr>
      </a:lvl9pPr>
    </p:titleStyle>
    <p:bodyStyle>
      <a:lvl1pPr marL="285750" indent="-285750" algn="l" rtl="0" eaLnBrk="0" fontAlgn="base" hangingPunct="0">
        <a:spcBef>
          <a:spcPct val="30000"/>
        </a:spcBef>
        <a:spcAft>
          <a:spcPct val="0"/>
        </a:spcAft>
        <a:buClr>
          <a:srgbClr val="FC0128"/>
        </a:buClr>
        <a:buSzPct val="70000"/>
        <a:buFont typeface="Monotype Sorts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285750" algn="l" rtl="0" eaLnBrk="0" fontAlgn="base" hangingPunct="0">
        <a:spcBef>
          <a:spcPct val="30000"/>
        </a:spcBef>
        <a:spcAft>
          <a:spcPct val="0"/>
        </a:spcAft>
        <a:buClr>
          <a:schemeClr val="folHlink"/>
        </a:buClr>
        <a:buSzPct val="70000"/>
        <a:buFont typeface="Monotype Sorts" pitchFamily="2" charset="2"/>
        <a:buChar char="t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33"/>
        </a:buClr>
        <a:buSzPct val="50000"/>
        <a:buFont typeface="Monotype Sort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1/1b/Linux_Distribution_Timeline.sv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latest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mailto:202001cse2003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/>
        </p:nvSpPr>
        <p:spPr bwMode="auto">
          <a:xfrm>
            <a:off x="619124" y="3284984"/>
            <a:ext cx="780891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2075" tIns="46038" rIns="92075" bIns="46038" anchor="ctr">
            <a:normAutofit/>
          </a:bodyPr>
          <a:lstStyle>
            <a:lvl1pPr algn="l" rtl="0" eaLnBrk="1" fontAlgn="ctr" latinLnBrk="1" hangingPunct="1">
              <a:lnSpc>
                <a:spcPct val="80000"/>
              </a:lnSpc>
              <a:spcBef>
                <a:spcPct val="6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ctr" latinLnBrk="1" hangingPunct="1">
              <a:lnSpc>
                <a:spcPct val="80000"/>
              </a:lnSpc>
              <a:spcBef>
                <a:spcPct val="6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</a:defRPr>
            </a:lvl2pPr>
            <a:lvl3pPr algn="l" rtl="0" eaLnBrk="1" fontAlgn="ctr" latinLnBrk="1" hangingPunct="1">
              <a:lnSpc>
                <a:spcPct val="80000"/>
              </a:lnSpc>
              <a:spcBef>
                <a:spcPct val="6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</a:defRPr>
            </a:lvl3pPr>
            <a:lvl4pPr algn="l" rtl="0" eaLnBrk="1" fontAlgn="ctr" latinLnBrk="1" hangingPunct="1">
              <a:lnSpc>
                <a:spcPct val="80000"/>
              </a:lnSpc>
              <a:spcBef>
                <a:spcPct val="6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</a:defRPr>
            </a:lvl4pPr>
            <a:lvl5pPr algn="l" rtl="0" eaLnBrk="1" fontAlgn="ctr" latinLnBrk="1" hangingPunct="1">
              <a:lnSpc>
                <a:spcPct val="80000"/>
              </a:lnSpc>
              <a:spcBef>
                <a:spcPct val="6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</a:defRPr>
            </a:lvl5pPr>
            <a:lvl6pPr marL="457200" algn="l" rtl="0" eaLnBrk="1" fontAlgn="ctr" latinLnBrk="1" hangingPunct="1">
              <a:lnSpc>
                <a:spcPct val="80000"/>
              </a:lnSpc>
              <a:spcBef>
                <a:spcPct val="6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</a:defRPr>
            </a:lvl6pPr>
            <a:lvl7pPr marL="914400" algn="l" rtl="0" eaLnBrk="1" fontAlgn="ctr" latinLnBrk="1" hangingPunct="1">
              <a:lnSpc>
                <a:spcPct val="80000"/>
              </a:lnSpc>
              <a:spcBef>
                <a:spcPct val="6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</a:defRPr>
            </a:lvl7pPr>
            <a:lvl8pPr marL="1371600" algn="l" rtl="0" eaLnBrk="1" fontAlgn="ctr" latinLnBrk="1" hangingPunct="1">
              <a:lnSpc>
                <a:spcPct val="80000"/>
              </a:lnSpc>
              <a:spcBef>
                <a:spcPct val="6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</a:defRPr>
            </a:lvl8pPr>
            <a:lvl9pPr marL="1828800" algn="l" rtl="0" eaLnBrk="1" fontAlgn="ctr" latinLnBrk="1" hangingPunct="1">
              <a:lnSpc>
                <a:spcPct val="80000"/>
              </a:lnSpc>
              <a:spcBef>
                <a:spcPct val="600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돋움" pitchFamily="50" charset="-127"/>
              </a:defRPr>
            </a:lvl9pPr>
          </a:lstStyle>
          <a:p>
            <a:pPr algn="ctr">
              <a:defRPr/>
            </a:pPr>
            <a:r>
              <a:rPr lang="ko-KR" altLang="en-US" sz="4000"/>
              <a:t>실습 </a:t>
            </a:r>
            <a:r>
              <a:rPr lang="en-US" altLang="ko-KR" sz="4000"/>
              <a:t>1</a:t>
            </a:r>
            <a:endParaRPr lang="ko-KR" altLang="en-US" sz="400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61988" y="1428750"/>
            <a:ext cx="7821612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2075" tIns="46038" rIns="92075" bIns="46038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4000"/>
              <a:t>기초</a:t>
            </a:r>
            <a:r>
              <a:rPr lang="en-US" altLang="ko-KR" sz="4000"/>
              <a:t> </a:t>
            </a:r>
            <a:r>
              <a:rPr lang="ko-KR" altLang="en-US" sz="4000"/>
              <a:t>공학 설계 </a:t>
            </a:r>
            <a:r>
              <a:rPr lang="en-US" altLang="ko-KR" sz="4000"/>
              <a:t>(CSE2003)</a:t>
            </a:r>
            <a:br>
              <a:rPr lang="en-US" altLang="ko-KR" sz="4800"/>
            </a:br>
            <a:r>
              <a:rPr lang="en-US" altLang="ko-KR" sz="2000"/>
              <a:t>Introduction to Engineering Design</a:t>
            </a:r>
            <a:endParaRPr lang="en-US" altLang="ko-KR"/>
          </a:p>
        </p:txBody>
      </p:sp>
      <p:sp>
        <p:nvSpPr>
          <p:cNvPr id="8197" name="Rectangle 27"/>
          <p:cNvSpPr>
            <a:spLocks noChangeArrowheads="1"/>
          </p:cNvSpPr>
          <p:nvPr/>
        </p:nvSpPr>
        <p:spPr bwMode="auto">
          <a:xfrm>
            <a:off x="619124" y="5690493"/>
            <a:ext cx="7808913" cy="76200"/>
          </a:xfrm>
          <a:prstGeom prst="rect">
            <a:avLst/>
          </a:prstGeom>
          <a:solidFill>
            <a:srgbClr val="67676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000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8198" name="Rectangle 29"/>
          <p:cNvSpPr>
            <a:spLocks noChangeArrowheads="1"/>
          </p:cNvSpPr>
          <p:nvPr/>
        </p:nvSpPr>
        <p:spPr bwMode="auto">
          <a:xfrm>
            <a:off x="619125" y="1143000"/>
            <a:ext cx="7808913" cy="76200"/>
          </a:xfrm>
          <a:prstGeom prst="rect">
            <a:avLst/>
          </a:prstGeom>
          <a:solidFill>
            <a:srgbClr val="67676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000"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40203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>
          <a:xfrm>
            <a:off x="285720" y="1385910"/>
            <a:ext cx="8018462" cy="52578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altLang="ko-KR" sz="2000" err="1"/>
              <a:t>mkdir</a:t>
            </a:r>
            <a:r>
              <a:rPr lang="en-US" altLang="ko-KR" sz="2000"/>
              <a:t> 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sz="1800" b="1" err="1">
                <a:latin typeface="+mn-ea"/>
              </a:rPr>
              <a:t>디렉토리를</a:t>
            </a:r>
            <a:r>
              <a:rPr lang="ko-KR" altLang="en-US" sz="1800" b="1">
                <a:latin typeface="+mn-ea"/>
              </a:rPr>
              <a:t> 생성하는 명령어</a:t>
            </a:r>
            <a:r>
              <a:rPr lang="en-US" altLang="ko-KR" sz="1800" b="1">
                <a:latin typeface="+mn-ea"/>
              </a:rPr>
              <a:t> (‘make directory’</a:t>
            </a:r>
            <a:r>
              <a:rPr lang="ko-KR" altLang="en-US" sz="1800" b="1">
                <a:latin typeface="+mn-ea"/>
              </a:rPr>
              <a:t>의 약자</a:t>
            </a:r>
            <a:r>
              <a:rPr lang="en-US" altLang="ko-KR" sz="1800" b="1">
                <a:latin typeface="+mn-ea"/>
              </a:rPr>
              <a:t>)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sz="1800" b="1">
                <a:latin typeface="+mn-ea"/>
              </a:rPr>
              <a:t>                                      </a:t>
            </a:r>
            <a:r>
              <a:rPr lang="en-US" altLang="ko-KR" sz="1400" b="1">
                <a:latin typeface="+mn-ea"/>
              </a:rPr>
              <a:t>directory</a:t>
            </a:r>
            <a:r>
              <a:rPr lang="en-US" altLang="ko-KR" sz="1400" b="1" err="1">
                <a:latin typeface="+mn-ea"/>
              </a:rPr>
              <a:t>_name</a:t>
            </a:r>
            <a:r>
              <a:rPr lang="ko-KR" altLang="en-US" sz="1400" b="1">
                <a:latin typeface="+mn-ea"/>
              </a:rPr>
              <a:t>으로 </a:t>
            </a:r>
            <a:r>
              <a:rPr lang="ko-KR" altLang="en-US" sz="1400" b="1" err="1">
                <a:latin typeface="+mn-ea"/>
              </a:rPr>
              <a:t>디렉토리를</a:t>
            </a:r>
            <a:r>
              <a:rPr lang="en-US" altLang="ko-KR" sz="1400" b="1">
                <a:latin typeface="+mn-ea"/>
              </a:rPr>
              <a:t> </a:t>
            </a:r>
            <a:r>
              <a:rPr lang="ko-KR" altLang="en-US" sz="1400" b="1">
                <a:latin typeface="+mn-ea"/>
              </a:rPr>
              <a:t>만든다</a:t>
            </a:r>
            <a:r>
              <a:rPr lang="en-US" altLang="ko-KR" sz="1400" b="1">
                <a:latin typeface="+mn-ea"/>
              </a:rPr>
              <a:t>.</a:t>
            </a:r>
          </a:p>
          <a:p>
            <a:pPr eaLnBrk="1" hangingPunct="1">
              <a:lnSpc>
                <a:spcPct val="100000"/>
              </a:lnSpc>
              <a:defRPr/>
            </a:pPr>
            <a:endParaRPr lang="en-US" altLang="ko-KR" sz="2000"/>
          </a:p>
          <a:p>
            <a:pPr eaLnBrk="1" hangingPunct="1">
              <a:lnSpc>
                <a:spcPct val="100000"/>
              </a:lnSpc>
              <a:defRPr/>
            </a:pPr>
            <a:endParaRPr lang="en-US" altLang="ko-KR" sz="2000"/>
          </a:p>
          <a:p>
            <a:pPr eaLnBrk="1" hangingPunct="1">
              <a:lnSpc>
                <a:spcPct val="100000"/>
              </a:lnSpc>
              <a:defRPr/>
            </a:pPr>
            <a:endParaRPr lang="en-US" altLang="ko-KR" sz="2000"/>
          </a:p>
          <a:p>
            <a:pPr eaLnBrk="1" hangingPunct="1">
              <a:lnSpc>
                <a:spcPct val="100000"/>
              </a:lnSpc>
              <a:defRPr/>
            </a:pPr>
            <a:endParaRPr lang="en-US" altLang="ko-KR" sz="2000"/>
          </a:p>
          <a:p>
            <a:pPr eaLnBrk="1" hangingPunct="1">
              <a:lnSpc>
                <a:spcPct val="100000"/>
              </a:lnSpc>
              <a:defRPr/>
            </a:pPr>
            <a:endParaRPr lang="en-US" altLang="ko-KR" sz="500"/>
          </a:p>
          <a:p>
            <a:pPr eaLnBrk="1" hangingPunct="1">
              <a:lnSpc>
                <a:spcPct val="100000"/>
              </a:lnSpc>
              <a:defRPr/>
            </a:pPr>
            <a:r>
              <a:rPr lang="en-US" altLang="ko-KR" sz="2000" err="1"/>
              <a:t>rmdir</a:t>
            </a:r>
            <a:endParaRPr lang="en-US" altLang="ko-KR" sz="2000"/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sz="1800" b="1" err="1">
                <a:latin typeface="+mn-ea"/>
              </a:rPr>
              <a:t>디렉토리를</a:t>
            </a:r>
            <a:r>
              <a:rPr lang="ko-KR" altLang="en-US" sz="1800" b="1">
                <a:latin typeface="+mn-ea"/>
              </a:rPr>
              <a:t> 삭제하는 명령어 </a:t>
            </a:r>
            <a:r>
              <a:rPr lang="en-US" altLang="ko-KR" sz="1800" b="1">
                <a:latin typeface="+mn-ea"/>
              </a:rPr>
              <a:t>(‘remove directory’</a:t>
            </a:r>
            <a:r>
              <a:rPr lang="ko-KR" altLang="en-US" sz="1800" b="1">
                <a:latin typeface="+mn-ea"/>
              </a:rPr>
              <a:t>의 약자</a:t>
            </a:r>
            <a:r>
              <a:rPr lang="en-US" altLang="ko-KR" sz="1800" b="1">
                <a:latin typeface="+mn-ea"/>
              </a:rPr>
              <a:t>)</a:t>
            </a:r>
          </a:p>
          <a:p>
            <a:pPr lvl="4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altLang="ko-KR" sz="600" b="1">
              <a:latin typeface="굴림" pitchFamily="50" charset="-127"/>
            </a:endParaRPr>
          </a:p>
          <a:p>
            <a:pPr lvl="4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ko-KR" altLang="en-US" sz="1400" b="1">
                <a:latin typeface="+mn-ea"/>
              </a:rPr>
              <a:t>                         디렉토리를 삭제한다</a:t>
            </a:r>
            <a:r>
              <a:rPr lang="en-US" altLang="ko-KR" sz="1400" b="1">
                <a:latin typeface="+mn-ea"/>
              </a:rPr>
              <a:t>.</a:t>
            </a:r>
          </a:p>
        </p:txBody>
      </p:sp>
      <p:sp>
        <p:nvSpPr>
          <p:cNvPr id="32772" name="TextBox 10"/>
          <p:cNvSpPr txBox="1">
            <a:spLocks noChangeArrowheads="1"/>
          </p:cNvSpPr>
          <p:nvPr/>
        </p:nvSpPr>
        <p:spPr bwMode="auto">
          <a:xfrm>
            <a:off x="1287463" y="2154758"/>
            <a:ext cx="236220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1"/>
              <a:t>mkdir</a:t>
            </a:r>
            <a:r>
              <a:rPr lang="en-US" altLang="ko-KR" b="1" i="1"/>
              <a:t>  </a:t>
            </a:r>
            <a:r>
              <a:rPr lang="en-US" altLang="ko-KR" b="1"/>
              <a:t>[</a:t>
            </a:r>
            <a:r>
              <a:rPr lang="en-US" altLang="ko-KR" b="1" i="1"/>
              <a:t>directory_name</a:t>
            </a:r>
            <a:r>
              <a:rPr lang="en-US" altLang="ko-KR" b="1"/>
              <a:t>]</a:t>
            </a:r>
            <a:endParaRPr lang="ko-KR" altLang="en-US" b="1"/>
          </a:p>
        </p:txBody>
      </p:sp>
      <p:sp>
        <p:nvSpPr>
          <p:cNvPr id="32773" name="TextBox 11"/>
          <p:cNvSpPr txBox="1">
            <a:spLocks noChangeArrowheads="1"/>
          </p:cNvSpPr>
          <p:nvPr/>
        </p:nvSpPr>
        <p:spPr bwMode="auto">
          <a:xfrm>
            <a:off x="1287463" y="4948238"/>
            <a:ext cx="2339975" cy="338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1"/>
              <a:t>rmdir</a:t>
            </a:r>
            <a:r>
              <a:rPr lang="en-US" altLang="ko-KR" b="1" i="1"/>
              <a:t>  </a:t>
            </a:r>
            <a:r>
              <a:rPr lang="en-US" altLang="ko-KR" b="1"/>
              <a:t>[</a:t>
            </a:r>
            <a:r>
              <a:rPr lang="en-US" altLang="ko-KR" b="1" i="1"/>
              <a:t>directory_name</a:t>
            </a:r>
            <a:r>
              <a:rPr lang="en-US" altLang="ko-KR" b="1"/>
              <a:t>]</a:t>
            </a:r>
            <a:endParaRPr lang="ko-KR" altLang="en-US" b="1"/>
          </a:p>
        </p:txBody>
      </p:sp>
      <p:pic>
        <p:nvPicPr>
          <p:cNvPr id="32774" name="그림 8" descr="mkdir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9050" y="2763838"/>
            <a:ext cx="4876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그림 9" descr="mkdir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75" y="3354388"/>
            <a:ext cx="48672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그림 12" descr="rmdir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2700" y="5337175"/>
            <a:ext cx="48387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7" name="그림 14" descr="rmdir1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82700" y="5916613"/>
            <a:ext cx="48387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모서리가 둥근 사각형 설명선 15"/>
          <p:cNvSpPr/>
          <p:nvPr/>
        </p:nvSpPr>
        <p:spPr bwMode="auto">
          <a:xfrm>
            <a:off x="5214938" y="5981700"/>
            <a:ext cx="3533526" cy="442913"/>
          </a:xfrm>
          <a:prstGeom prst="wedgeRoundRectCallout">
            <a:avLst>
              <a:gd name="adj1" fmla="val -63204"/>
              <a:gd name="adj2" fmla="val -4162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0000"/>
                </a:solidFill>
                <a:latin typeface="+mj-ea"/>
                <a:ea typeface="+mj-ea"/>
              </a:rPr>
              <a:t>디렉토리</a:t>
            </a:r>
            <a:r>
              <a:rPr lang="en-US" altLang="ko-KR" sz="100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en-US" altLang="ko-KR" sz="1000" b="1">
                <a:solidFill>
                  <a:srgbClr val="FF0000"/>
                </a:solidFill>
                <a:latin typeface="+mj-ea"/>
                <a:ea typeface="+mj-ea"/>
              </a:rPr>
              <a:t>test2)</a:t>
            </a:r>
            <a:r>
              <a:rPr lang="ko-KR" altLang="en-US" sz="1000" b="1">
                <a:solidFill>
                  <a:srgbClr val="FF0000"/>
                </a:solidFill>
                <a:latin typeface="+mj-ea"/>
                <a:ea typeface="+mj-ea"/>
              </a:rPr>
              <a:t>안에 파일이나 다른 </a:t>
            </a:r>
            <a:r>
              <a:rPr lang="ko-KR" altLang="en-US" sz="1000" b="1" err="1">
                <a:solidFill>
                  <a:srgbClr val="FF0000"/>
                </a:solidFill>
                <a:latin typeface="+mj-ea"/>
                <a:ea typeface="+mj-ea"/>
              </a:rPr>
              <a:t>디렉토리가</a:t>
            </a:r>
            <a:r>
              <a:rPr lang="ko-KR" altLang="en-US" sz="1000" b="1">
                <a:solidFill>
                  <a:srgbClr val="FF0000"/>
                </a:solidFill>
                <a:latin typeface="+mj-ea"/>
                <a:ea typeface="+mj-ea"/>
              </a:rPr>
              <a:t> 존재한다면</a:t>
            </a:r>
            <a:r>
              <a:rPr lang="en-US" altLang="ko-KR" sz="1000" b="1">
                <a:solidFill>
                  <a:srgbClr val="FF0000"/>
                </a:solidFill>
                <a:latin typeface="+mj-ea"/>
                <a:ea typeface="+mj-ea"/>
              </a:rPr>
              <a:t>, rmdir</a:t>
            </a:r>
            <a:r>
              <a:rPr lang="ko-KR" altLang="en-US" sz="1000" b="1">
                <a:solidFill>
                  <a:srgbClr val="FF0000"/>
                </a:solidFill>
                <a:latin typeface="+mj-ea"/>
                <a:ea typeface="+mj-ea"/>
              </a:rPr>
              <a:t>로 삭제할 수 없다</a:t>
            </a:r>
            <a:r>
              <a:rPr lang="en-US" altLang="ko-KR" sz="1000" b="1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0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9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7842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21" descr="pw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5250" y="3206750"/>
            <a:ext cx="48577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19460" name="내용 개체 틀 2"/>
          <p:cNvSpPr>
            <a:spLocks noGrp="1"/>
          </p:cNvSpPr>
          <p:nvPr>
            <p:ph idx="1"/>
          </p:nvPr>
        </p:nvSpPr>
        <p:spPr>
          <a:xfrm>
            <a:off x="285720" y="1343044"/>
            <a:ext cx="8305800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err="1"/>
              <a:t>pwd</a:t>
            </a:r>
            <a:r>
              <a:rPr lang="en-US" altLang="ko-KR" sz="2000"/>
              <a:t> </a:t>
            </a:r>
          </a:p>
          <a:p>
            <a:pPr lvl="1" eaLnBrk="1" hangingPunct="1">
              <a:defRPr/>
            </a:pPr>
            <a:r>
              <a:rPr lang="ko-KR" altLang="en-US" sz="1800" b="1">
                <a:latin typeface="+mn-ea"/>
              </a:rPr>
              <a:t>현재 자신이 어느 </a:t>
            </a:r>
            <a:r>
              <a:rPr lang="ko-KR" altLang="en-US" sz="1800" b="1" err="1">
                <a:latin typeface="+mn-ea"/>
              </a:rPr>
              <a:t>디렉토리에</a:t>
            </a:r>
            <a:r>
              <a:rPr lang="ko-KR" altLang="en-US" sz="1800" b="1">
                <a:latin typeface="+mn-ea"/>
              </a:rPr>
              <a:t> 위치해 있는지를 알려주는 명령어</a:t>
            </a:r>
            <a:endParaRPr lang="en-US" altLang="ko-KR" sz="1800" b="1">
              <a:latin typeface="+mn-ea"/>
            </a:endParaRP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1600" b="1">
                <a:latin typeface="굴림" pitchFamily="50" charset="-127"/>
              </a:rPr>
              <a:t>	</a:t>
            </a:r>
            <a:r>
              <a:rPr lang="en-US" altLang="ko-KR" sz="1800" b="1">
                <a:latin typeface="+mn-ea"/>
              </a:rPr>
              <a:t>(‘present working directory’</a:t>
            </a:r>
            <a:r>
              <a:rPr lang="ko-KR" altLang="en-US" sz="1800" b="1">
                <a:latin typeface="+mn-ea"/>
              </a:rPr>
              <a:t>의 약자</a:t>
            </a:r>
            <a:r>
              <a:rPr lang="en-US" altLang="ko-KR" sz="1800" b="1">
                <a:latin typeface="+mn-ea"/>
              </a:rPr>
              <a:t>)</a:t>
            </a:r>
          </a:p>
          <a:p>
            <a:pPr lvl="1" eaLnBrk="1" hangingPunct="1">
              <a:defRPr/>
            </a:pPr>
            <a:endParaRPr lang="en-US" altLang="ko-KR" sz="1600" b="1">
              <a:latin typeface="굴림" pitchFamily="50" charset="-127"/>
            </a:endParaRPr>
          </a:p>
          <a:p>
            <a:pPr lvl="4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ko-KR" sz="1400" b="1">
                <a:latin typeface="굴림" pitchFamily="50" charset="-127"/>
              </a:rPr>
              <a:t>  </a:t>
            </a:r>
            <a:endParaRPr lang="en-US" altLang="ko-KR" sz="2000" b="1"/>
          </a:p>
          <a:p>
            <a:pPr eaLnBrk="1" hangingPunct="1">
              <a:defRPr/>
            </a:pPr>
            <a:endParaRPr lang="en-US" altLang="ko-KR" sz="2000"/>
          </a:p>
          <a:p>
            <a:pPr eaLnBrk="1" hangingPunct="1">
              <a:defRPr/>
            </a:pPr>
            <a:endParaRPr lang="en-US" altLang="ko-KR" sz="2000"/>
          </a:p>
          <a:p>
            <a:pPr eaLnBrk="1" hangingPunct="1">
              <a:defRPr/>
            </a:pPr>
            <a:endParaRPr lang="en-US" altLang="ko-KR" sz="2000"/>
          </a:p>
          <a:p>
            <a:pPr eaLnBrk="1" hangingPunct="1">
              <a:defRPr/>
            </a:pPr>
            <a:endParaRPr lang="en-US" altLang="ko-KR" sz="500"/>
          </a:p>
        </p:txBody>
      </p:sp>
      <p:sp>
        <p:nvSpPr>
          <p:cNvPr id="33797" name="TextBox 10"/>
          <p:cNvSpPr txBox="1">
            <a:spLocks noChangeArrowheads="1"/>
          </p:cNvSpPr>
          <p:nvPr/>
        </p:nvSpPr>
        <p:spPr bwMode="auto">
          <a:xfrm>
            <a:off x="1360488" y="2805113"/>
            <a:ext cx="542136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1" err="1"/>
              <a:t>pwd</a:t>
            </a:r>
            <a:endParaRPr lang="ko-KR" altLang="en-US" b="1"/>
          </a:p>
        </p:txBody>
      </p:sp>
      <p:sp>
        <p:nvSpPr>
          <p:cNvPr id="17" name="모서리가 둥근 사각형 설명선 16"/>
          <p:cNvSpPr/>
          <p:nvPr/>
        </p:nvSpPr>
        <p:spPr bwMode="auto">
          <a:xfrm>
            <a:off x="4459288" y="3248025"/>
            <a:ext cx="3470275" cy="271463"/>
          </a:xfrm>
          <a:prstGeom prst="wedgeRoundRectCallout">
            <a:avLst>
              <a:gd name="adj1" fmla="val -58141"/>
              <a:gd name="adj2" fmla="val -2875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b="1" err="1">
                <a:latin typeface="+mj-ea"/>
                <a:ea typeface="+mj-ea"/>
              </a:rPr>
              <a:t>pwd</a:t>
            </a:r>
            <a:r>
              <a:rPr lang="ko-KR" altLang="en-US" sz="1000" b="1">
                <a:latin typeface="+mj-ea"/>
                <a:ea typeface="+mj-ea"/>
              </a:rPr>
              <a:t>를 이용하여 현재 내 디렉토리를 확인해보자</a:t>
            </a:r>
            <a:r>
              <a:rPr lang="en-US" altLang="ko-KR" sz="1000" b="1">
                <a:latin typeface="+mj-ea"/>
                <a:ea typeface="+mj-ea"/>
              </a:rPr>
              <a:t>.</a:t>
            </a:r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18" name="모서리가 둥근 사각형 설명선 17"/>
          <p:cNvSpPr/>
          <p:nvPr/>
        </p:nvSpPr>
        <p:spPr bwMode="auto">
          <a:xfrm>
            <a:off x="4772025" y="3629025"/>
            <a:ext cx="3157538" cy="442913"/>
          </a:xfrm>
          <a:prstGeom prst="wedgeRoundRectCallout">
            <a:avLst>
              <a:gd name="adj1" fmla="val -61978"/>
              <a:gd name="adj2" fmla="val 2735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j-ea"/>
                <a:ea typeface="+mj-ea"/>
              </a:rPr>
              <a:t>내 </a:t>
            </a:r>
            <a:r>
              <a:rPr lang="ko-KR" altLang="en-US" sz="1000" b="1" err="1">
                <a:latin typeface="+mj-ea"/>
                <a:ea typeface="+mj-ea"/>
              </a:rPr>
              <a:t>디렉토리</a:t>
            </a:r>
            <a:r>
              <a:rPr lang="ko-KR" altLang="en-US" sz="1000" b="1">
                <a:latin typeface="+mj-ea"/>
                <a:ea typeface="+mj-ea"/>
              </a:rPr>
              <a:t> 밑에 있는 </a:t>
            </a:r>
            <a:r>
              <a:rPr lang="en-US" altLang="ko-KR" sz="1000" b="1">
                <a:latin typeface="+mj-ea"/>
                <a:ea typeface="+mj-ea"/>
              </a:rPr>
              <a:t>test2 </a:t>
            </a:r>
            <a:r>
              <a:rPr lang="ko-KR" altLang="en-US" sz="1000" b="1">
                <a:latin typeface="+mj-ea"/>
                <a:ea typeface="+mj-ea"/>
              </a:rPr>
              <a:t>디렉토리로 이동하자</a:t>
            </a:r>
            <a:r>
              <a:rPr lang="en-US" altLang="ko-KR" sz="1000" b="1">
                <a:latin typeface="+mj-ea"/>
                <a:ea typeface="+mj-ea"/>
              </a:rPr>
              <a:t>.  “</a:t>
            </a:r>
            <a:r>
              <a:rPr lang="en-US" altLang="ko-KR" sz="1000" b="1" err="1">
                <a:latin typeface="+mj-ea"/>
                <a:ea typeface="+mj-ea"/>
              </a:rPr>
              <a:t>cd</a:t>
            </a:r>
            <a:r>
              <a:rPr lang="en-US" altLang="ko-KR" sz="1000" b="1">
                <a:latin typeface="+mj-ea"/>
                <a:ea typeface="+mj-ea"/>
              </a:rPr>
              <a:t>”</a:t>
            </a:r>
            <a:r>
              <a:rPr lang="ko-KR" altLang="en-US" sz="1000" b="1">
                <a:latin typeface="+mj-ea"/>
                <a:ea typeface="+mj-ea"/>
              </a:rPr>
              <a:t>에 대해서는 다음장에서 배워보자</a:t>
            </a:r>
          </a:p>
        </p:txBody>
      </p:sp>
      <p:sp>
        <p:nvSpPr>
          <p:cNvPr id="19" name="모서리가 둥근 사각형 설명선 18"/>
          <p:cNvSpPr/>
          <p:nvPr/>
        </p:nvSpPr>
        <p:spPr bwMode="auto">
          <a:xfrm>
            <a:off x="5310188" y="4264025"/>
            <a:ext cx="2619375" cy="442913"/>
          </a:xfrm>
          <a:prstGeom prst="wedgeRoundRectCallout">
            <a:avLst>
              <a:gd name="adj1" fmla="val -53945"/>
              <a:gd name="adj2" fmla="val -606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b="1">
                <a:latin typeface="+mj-ea"/>
                <a:ea typeface="+mj-ea"/>
              </a:rPr>
              <a:t>test2 </a:t>
            </a:r>
            <a:r>
              <a:rPr lang="ko-KR" altLang="en-US" sz="1000" b="1" err="1">
                <a:latin typeface="+mj-ea"/>
                <a:ea typeface="+mj-ea"/>
              </a:rPr>
              <a:t>디렉토리</a:t>
            </a:r>
            <a:r>
              <a:rPr lang="ko-KR" altLang="en-US" sz="1000" b="1">
                <a:latin typeface="+mj-ea"/>
                <a:ea typeface="+mj-ea"/>
              </a:rPr>
              <a:t> 밑에 </a:t>
            </a:r>
            <a:r>
              <a:rPr lang="en-US" altLang="ko-KR" sz="1000" b="1">
                <a:latin typeface="+mj-ea"/>
                <a:ea typeface="+mj-ea"/>
              </a:rPr>
              <a:t>test3 </a:t>
            </a:r>
            <a:r>
              <a:rPr lang="ko-KR" altLang="en-US" sz="1000" b="1">
                <a:latin typeface="+mj-ea"/>
                <a:ea typeface="+mj-ea"/>
              </a:rPr>
              <a:t>디렉토리를 만들어보자</a:t>
            </a:r>
            <a:r>
              <a:rPr lang="en-US" altLang="ko-KR" sz="1000" b="1">
                <a:latin typeface="+mj-ea"/>
                <a:ea typeface="+mj-ea"/>
              </a:rPr>
              <a:t>.</a:t>
            </a:r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20" name="모서리가 둥근 사각형 설명선 19"/>
          <p:cNvSpPr/>
          <p:nvPr/>
        </p:nvSpPr>
        <p:spPr bwMode="auto">
          <a:xfrm>
            <a:off x="5214938" y="4819650"/>
            <a:ext cx="2738437" cy="442913"/>
          </a:xfrm>
          <a:prstGeom prst="wedgeRoundRectCallout">
            <a:avLst>
              <a:gd name="adj1" fmla="val -56480"/>
              <a:gd name="adj2" fmla="val 3477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b="1">
                <a:latin typeface="+mj-ea"/>
                <a:ea typeface="+mj-ea"/>
              </a:rPr>
              <a:t>“</a:t>
            </a:r>
            <a:r>
              <a:rPr lang="en-US" altLang="ko-KR" sz="1000" b="1" err="1">
                <a:latin typeface="+mj-ea"/>
                <a:ea typeface="+mj-ea"/>
              </a:rPr>
              <a:t>cd</a:t>
            </a:r>
            <a:r>
              <a:rPr lang="en-US" altLang="ko-KR" sz="1000" b="1">
                <a:latin typeface="+mj-ea"/>
                <a:ea typeface="+mj-ea"/>
              </a:rPr>
              <a:t> test2” </a:t>
            </a:r>
            <a:r>
              <a:rPr lang="ko-KR" altLang="en-US" sz="1000" b="1">
                <a:latin typeface="+mj-ea"/>
                <a:ea typeface="+mj-ea"/>
              </a:rPr>
              <a:t>실행 후에</a:t>
            </a:r>
            <a:r>
              <a:rPr lang="en-US" altLang="ko-KR" sz="1000" b="1">
                <a:latin typeface="+mj-ea"/>
                <a:ea typeface="+mj-ea"/>
              </a:rPr>
              <a:t>, </a:t>
            </a:r>
            <a:r>
              <a:rPr lang="ko-KR" altLang="en-US" sz="1000" b="1">
                <a:latin typeface="+mj-ea"/>
                <a:ea typeface="+mj-ea"/>
              </a:rPr>
              <a:t>내 현재 위치가 </a:t>
            </a:r>
            <a:r>
              <a:rPr lang="en-US" altLang="ko-KR" sz="1000" b="1">
                <a:latin typeface="+mj-ea"/>
                <a:ea typeface="+mj-ea"/>
              </a:rPr>
              <a:t>“test2” </a:t>
            </a:r>
            <a:r>
              <a:rPr lang="ko-KR" altLang="en-US" sz="1000" b="1">
                <a:latin typeface="+mj-ea"/>
                <a:ea typeface="+mj-ea"/>
              </a:rPr>
              <a:t>인지 확인해보자</a:t>
            </a:r>
            <a:r>
              <a:rPr lang="en-US" altLang="ko-KR" sz="1000" b="1">
                <a:latin typeface="+mj-ea"/>
                <a:ea typeface="+mj-ea"/>
              </a:rPr>
              <a:t>.</a:t>
            </a:r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33802" name="직사각형 11"/>
          <p:cNvSpPr>
            <a:spLocks noChangeArrowheads="1"/>
          </p:cNvSpPr>
          <p:nvPr/>
        </p:nvSpPr>
        <p:spPr bwMode="auto">
          <a:xfrm>
            <a:off x="4691063" y="5413375"/>
            <a:ext cx="142875" cy="168275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 sz="500"/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10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744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20483" name="내용 개체 틀 2"/>
          <p:cNvSpPr>
            <a:spLocks noGrp="1"/>
          </p:cNvSpPr>
          <p:nvPr>
            <p:ph idx="1"/>
          </p:nvPr>
        </p:nvSpPr>
        <p:spPr>
          <a:xfrm>
            <a:off x="285720" y="1357298"/>
            <a:ext cx="8662987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err="1"/>
              <a:t>cd</a:t>
            </a:r>
            <a:r>
              <a:rPr lang="en-US" altLang="ko-KR" sz="2000"/>
              <a:t> </a:t>
            </a:r>
          </a:p>
          <a:p>
            <a:pPr lvl="1" eaLnBrk="1" hangingPunct="1">
              <a:defRPr/>
            </a:pPr>
            <a:r>
              <a:rPr lang="ko-KR" altLang="en-US" sz="1800" b="1">
                <a:latin typeface="+mn-ea"/>
              </a:rPr>
              <a:t>다른 </a:t>
            </a:r>
            <a:r>
              <a:rPr lang="ko-KR" altLang="en-US" sz="1800" b="1" err="1">
                <a:latin typeface="+mn-ea"/>
              </a:rPr>
              <a:t>디렉토리로</a:t>
            </a:r>
            <a:r>
              <a:rPr lang="ko-KR" altLang="en-US" sz="1800" b="1">
                <a:latin typeface="+mn-ea"/>
              </a:rPr>
              <a:t> 이동하기 위해 사용하는 명령어</a:t>
            </a:r>
            <a:r>
              <a:rPr lang="en-US" altLang="ko-KR" sz="1800" b="1">
                <a:latin typeface="+mn-ea"/>
              </a:rPr>
              <a:t>(‘change directory’</a:t>
            </a:r>
            <a:r>
              <a:rPr lang="ko-KR" altLang="en-US" sz="1800" b="1">
                <a:latin typeface="+mn-ea"/>
              </a:rPr>
              <a:t>의 약자</a:t>
            </a:r>
            <a:r>
              <a:rPr lang="en-US" altLang="ko-KR" sz="1800" b="1">
                <a:latin typeface="+mn-ea"/>
              </a:rPr>
              <a:t>)</a:t>
            </a:r>
          </a:p>
          <a:p>
            <a:pPr lvl="4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ko-KR" sz="1400" b="1">
                <a:latin typeface="굴림" pitchFamily="50" charset="-127"/>
              </a:rPr>
              <a:t>  </a:t>
            </a:r>
            <a:endParaRPr lang="en-US" altLang="ko-KR" sz="2000" b="1"/>
          </a:p>
          <a:p>
            <a:pPr eaLnBrk="1" hangingPunct="1">
              <a:defRPr/>
            </a:pPr>
            <a:endParaRPr lang="en-US" altLang="ko-KR" sz="2000"/>
          </a:p>
          <a:p>
            <a:pPr eaLnBrk="1" hangingPunct="1">
              <a:defRPr/>
            </a:pPr>
            <a:endParaRPr lang="en-US" altLang="ko-KR" sz="2000"/>
          </a:p>
          <a:p>
            <a:pPr eaLnBrk="1" hangingPunct="1">
              <a:defRPr/>
            </a:pPr>
            <a:endParaRPr lang="en-US" altLang="ko-KR" sz="2000"/>
          </a:p>
          <a:p>
            <a:pPr eaLnBrk="1" hangingPunct="1">
              <a:defRPr/>
            </a:pPr>
            <a:endParaRPr lang="en-US" altLang="ko-KR" sz="500"/>
          </a:p>
        </p:txBody>
      </p:sp>
      <p:grpSp>
        <p:nvGrpSpPr>
          <p:cNvPr id="2" name="그룹 11"/>
          <p:cNvGrpSpPr>
            <a:grpSpLocks/>
          </p:cNvGrpSpPr>
          <p:nvPr/>
        </p:nvGrpSpPr>
        <p:grpSpPr bwMode="auto">
          <a:xfrm>
            <a:off x="1309688" y="2239963"/>
            <a:ext cx="6801934" cy="338554"/>
            <a:chOff x="1282614" y="1500176"/>
            <a:chExt cx="5478795" cy="339389"/>
          </a:xfrm>
        </p:grpSpPr>
        <p:sp>
          <p:nvSpPr>
            <p:cNvPr id="34843" name="TextBox 12"/>
            <p:cNvSpPr txBox="1">
              <a:spLocks noChangeArrowheads="1"/>
            </p:cNvSpPr>
            <p:nvPr/>
          </p:nvSpPr>
          <p:spPr bwMode="auto">
            <a:xfrm>
              <a:off x="1282614" y="1500176"/>
              <a:ext cx="1904750" cy="33938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cd</a:t>
              </a:r>
              <a:r>
                <a:rPr lang="en-US" altLang="ko-KR" i="1"/>
                <a:t>  </a:t>
              </a:r>
              <a:r>
                <a:rPr lang="en-US" altLang="ko-KR"/>
                <a:t>[</a:t>
              </a:r>
              <a:r>
                <a:rPr lang="ko-KR" altLang="en-US" i="1"/>
                <a:t>경로</a:t>
              </a:r>
              <a:r>
                <a:rPr lang="en-US" altLang="ko-KR"/>
                <a:t>]</a:t>
              </a:r>
              <a:r>
                <a:rPr lang="en-US" altLang="ko-KR" i="1"/>
                <a:t>  /   </a:t>
              </a:r>
              <a:r>
                <a:rPr lang="en-US" altLang="ko-KR"/>
                <a:t>cd</a:t>
              </a:r>
              <a:r>
                <a:rPr lang="en-US" altLang="ko-KR" i="1"/>
                <a:t>  </a:t>
              </a:r>
              <a:r>
                <a:rPr lang="en-US" altLang="ko-KR"/>
                <a:t>[</a:t>
              </a:r>
              <a:r>
                <a:rPr lang="en-US" altLang="ko-KR" i="1"/>
                <a:t>..</a:t>
              </a:r>
              <a:r>
                <a:rPr lang="en-US" altLang="ko-KR"/>
                <a:t>]</a:t>
              </a:r>
              <a:r>
                <a:rPr lang="en-US" altLang="ko-KR" i="1"/>
                <a:t>  /  </a:t>
              </a:r>
              <a:r>
                <a:rPr lang="en-US" altLang="ko-KR"/>
                <a:t>cd</a:t>
              </a:r>
              <a:endParaRPr lang="ko-KR" altLang="en-US"/>
            </a:p>
          </p:txBody>
        </p:sp>
        <p:sp>
          <p:nvSpPr>
            <p:cNvPr id="34844" name="TextBox 13"/>
            <p:cNvSpPr txBox="1">
              <a:spLocks noChangeArrowheads="1"/>
            </p:cNvSpPr>
            <p:nvPr/>
          </p:nvSpPr>
          <p:spPr bwMode="auto">
            <a:xfrm>
              <a:off x="3296914" y="1522658"/>
              <a:ext cx="3464495" cy="30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“cd [</a:t>
              </a:r>
              <a:r>
                <a:rPr lang="ko-KR" altLang="en-US" sz="1400"/>
                <a:t>경로</a:t>
              </a:r>
              <a:r>
                <a:rPr lang="en-US" altLang="ko-KR" sz="1400"/>
                <a:t>]”, “cd ..”, “cd” </a:t>
              </a:r>
              <a:r>
                <a:rPr lang="ko-KR" altLang="en-US" sz="1400"/>
                <a:t>모두 다른 기능을 수행한다</a:t>
              </a:r>
              <a:r>
                <a:rPr lang="en-US" altLang="ko-KR" sz="1400"/>
                <a:t>. </a:t>
              </a:r>
            </a:p>
          </p:txBody>
        </p:sp>
      </p:grpSp>
      <p:sp>
        <p:nvSpPr>
          <p:cNvPr id="34821" name="직사각형 15"/>
          <p:cNvSpPr>
            <a:spLocks noChangeArrowheads="1"/>
          </p:cNvSpPr>
          <p:nvPr/>
        </p:nvSpPr>
        <p:spPr bwMode="auto">
          <a:xfrm>
            <a:off x="1713951" y="2727325"/>
            <a:ext cx="1170537" cy="277813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50000"/>
                  </a:schemeClr>
                </a:solidFill>
              </a:rPr>
              <a:t>export</a:t>
            </a:r>
            <a:endParaRPr lang="ko-KR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822" name="직사각형 20"/>
          <p:cNvSpPr>
            <a:spLocks noChangeArrowheads="1"/>
          </p:cNvSpPr>
          <p:nvPr/>
        </p:nvSpPr>
        <p:spPr bwMode="auto">
          <a:xfrm>
            <a:off x="1714480" y="3214688"/>
            <a:ext cx="1166833" cy="276225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lang="ko-KR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823" name="직사각형 21"/>
          <p:cNvSpPr>
            <a:spLocks noChangeArrowheads="1"/>
          </p:cNvSpPr>
          <p:nvPr/>
        </p:nvSpPr>
        <p:spPr bwMode="auto">
          <a:xfrm>
            <a:off x="1714480" y="3714750"/>
            <a:ext cx="1166833" cy="276225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50000"/>
                  </a:schemeClr>
                </a:solidFill>
              </a:rPr>
              <a:t>grad</a:t>
            </a:r>
            <a:endParaRPr lang="ko-KR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>
            <a:spLocks noChangeArrowheads="1"/>
          </p:cNvSpPr>
          <p:nvPr/>
        </p:nvSpPr>
        <p:spPr bwMode="auto">
          <a:xfrm>
            <a:off x="1714480" y="4224338"/>
            <a:ext cx="1166833" cy="276999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</a:rPr>
              <a:t>gr20080186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cxnSp>
        <p:nvCxnSpPr>
          <p:cNvPr id="34825" name="직선 연결선 24"/>
          <p:cNvCxnSpPr>
            <a:cxnSpLocks noChangeShapeType="1"/>
            <a:stCxn id="34821" idx="2"/>
            <a:endCxn id="34822" idx="0"/>
          </p:cNvCxnSpPr>
          <p:nvPr/>
        </p:nvCxnSpPr>
        <p:spPr bwMode="auto">
          <a:xfrm rot="5400000">
            <a:off x="2193784" y="3109252"/>
            <a:ext cx="209550" cy="132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4826" name="직선 연결선 25"/>
          <p:cNvCxnSpPr>
            <a:cxnSpLocks noChangeShapeType="1"/>
            <a:stCxn id="34822" idx="2"/>
            <a:endCxn id="34823" idx="0"/>
          </p:cNvCxnSpPr>
          <p:nvPr/>
        </p:nvCxnSpPr>
        <p:spPr bwMode="auto">
          <a:xfrm rot="5400000">
            <a:off x="2185979" y="3602831"/>
            <a:ext cx="223837" cy="158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4827" name="직선 연결선 28"/>
          <p:cNvCxnSpPr>
            <a:cxnSpLocks noChangeShapeType="1"/>
            <a:stCxn id="34823" idx="2"/>
            <a:endCxn id="23" idx="0"/>
          </p:cNvCxnSpPr>
          <p:nvPr/>
        </p:nvCxnSpPr>
        <p:spPr bwMode="auto">
          <a:xfrm rot="5400000">
            <a:off x="2181216" y="4107656"/>
            <a:ext cx="233363" cy="158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모서리가 둥근 사각형 설명선 32"/>
          <p:cNvSpPr/>
          <p:nvPr/>
        </p:nvSpPr>
        <p:spPr bwMode="auto">
          <a:xfrm>
            <a:off x="214313" y="3952875"/>
            <a:ext cx="1357312" cy="638473"/>
          </a:xfrm>
          <a:prstGeom prst="wedgeRoundRectCallout">
            <a:avLst>
              <a:gd name="adj1" fmla="val 77656"/>
              <a:gd name="adj2" fmla="val 648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050" b="1">
                <a:solidFill>
                  <a:srgbClr val="FF0000"/>
                </a:solidFill>
                <a:latin typeface="+mj-ea"/>
                <a:ea typeface="+mj-ea"/>
              </a:rPr>
              <a:t>로그인 후의 위치</a:t>
            </a:r>
            <a:endParaRPr lang="en-US" altLang="ko-KR" sz="1050" b="1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050" b="1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sz="1050" b="1">
                <a:solidFill>
                  <a:srgbClr val="FF0000"/>
                </a:solidFill>
                <a:latin typeface="+mj-ea"/>
                <a:ea typeface="+mj-ea"/>
              </a:rPr>
              <a:t>사용자의 </a:t>
            </a:r>
            <a:endParaRPr lang="en-US" altLang="ko-KR" sz="1050" b="1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050" b="1">
                <a:solidFill>
                  <a:srgbClr val="FF0000"/>
                </a:solidFill>
                <a:latin typeface="+mj-ea"/>
                <a:ea typeface="+mj-ea"/>
              </a:rPr>
              <a:t>홈 </a:t>
            </a:r>
            <a:r>
              <a:rPr lang="ko-KR" altLang="en-US" sz="1050" b="1" err="1">
                <a:solidFill>
                  <a:srgbClr val="FF0000"/>
                </a:solidFill>
                <a:latin typeface="+mj-ea"/>
                <a:ea typeface="+mj-ea"/>
              </a:rPr>
              <a:t>디렉토리</a:t>
            </a:r>
            <a:r>
              <a:rPr lang="en-US" altLang="ko-KR" sz="1050" b="1">
                <a:solidFill>
                  <a:srgbClr val="FF0000"/>
                </a:solidFill>
                <a:latin typeface="+mj-ea"/>
                <a:ea typeface="+mj-ea"/>
              </a:rPr>
              <a:t>)</a:t>
            </a:r>
            <a:endParaRPr lang="ko-KR" altLang="en-US" sz="105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4" name="직사각형 33"/>
          <p:cNvSpPr>
            <a:spLocks noChangeArrowheads="1"/>
          </p:cNvSpPr>
          <p:nvPr/>
        </p:nvSpPr>
        <p:spPr bwMode="auto">
          <a:xfrm>
            <a:off x="1714480" y="4724400"/>
            <a:ext cx="1166833" cy="276225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/>
              <a:t>test1</a:t>
            </a:r>
            <a:endParaRPr lang="ko-KR" altLang="en-US" sz="1200" b="1"/>
          </a:p>
        </p:txBody>
      </p:sp>
      <p:cxnSp>
        <p:nvCxnSpPr>
          <p:cNvPr id="34830" name="직선 연결선 34"/>
          <p:cNvCxnSpPr>
            <a:cxnSpLocks noChangeShapeType="1"/>
            <a:stCxn id="23" idx="2"/>
            <a:endCxn id="34" idx="0"/>
          </p:cNvCxnSpPr>
          <p:nvPr/>
        </p:nvCxnSpPr>
        <p:spPr bwMode="auto">
          <a:xfrm rot="5400000">
            <a:off x="2186366" y="4612868"/>
            <a:ext cx="223063" cy="158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8" name="직사각형 37"/>
          <p:cNvSpPr>
            <a:spLocks noChangeArrowheads="1"/>
          </p:cNvSpPr>
          <p:nvPr/>
        </p:nvSpPr>
        <p:spPr bwMode="auto">
          <a:xfrm>
            <a:off x="1714480" y="5295900"/>
            <a:ext cx="1166833" cy="276225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/>
              <a:t>test2</a:t>
            </a:r>
            <a:endParaRPr lang="ko-KR" altLang="en-US" sz="1200" b="1"/>
          </a:p>
        </p:txBody>
      </p:sp>
      <p:cxnSp>
        <p:nvCxnSpPr>
          <p:cNvPr id="34832" name="직선 연결선 38"/>
          <p:cNvCxnSpPr>
            <a:cxnSpLocks noChangeShapeType="1"/>
            <a:stCxn id="34" idx="2"/>
            <a:endCxn id="38" idx="0"/>
          </p:cNvCxnSpPr>
          <p:nvPr/>
        </p:nvCxnSpPr>
        <p:spPr bwMode="auto">
          <a:xfrm rot="5400000">
            <a:off x="2150260" y="5148262"/>
            <a:ext cx="295275" cy="158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56" name="그림 55" descr="cd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75" y="2727325"/>
            <a:ext cx="47720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그림 56" descr="cd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75" y="3856038"/>
            <a:ext cx="47720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그림 57" descr="cd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00375" y="4457700"/>
            <a:ext cx="47720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그림 58" descr="cd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98788" y="5056188"/>
            <a:ext cx="47720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그림 59" descr="cd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90850" y="5664200"/>
            <a:ext cx="47720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사각형 설명선 60"/>
          <p:cNvSpPr>
            <a:spLocks noChangeArrowheads="1"/>
          </p:cNvSpPr>
          <p:nvPr/>
        </p:nvSpPr>
        <p:spPr bwMode="auto">
          <a:xfrm>
            <a:off x="7858125" y="2822575"/>
            <a:ext cx="1000125" cy="553998"/>
          </a:xfrm>
          <a:prstGeom prst="wedgeRectCallout">
            <a:avLst>
              <a:gd name="adj1" fmla="val -59514"/>
              <a:gd name="adj2" fmla="val -20139"/>
            </a:avLst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r>
              <a:rPr lang="ko-KR" altLang="en-US" sz="1000" b="1"/>
              <a:t>로그인 후의</a:t>
            </a:r>
            <a:endParaRPr lang="en-US" altLang="ko-KR" sz="1000" b="1"/>
          </a:p>
          <a:p>
            <a:r>
              <a:rPr lang="ko-KR" altLang="en-US" sz="1000" b="1"/>
              <a:t>위치가 </a:t>
            </a:r>
            <a:endParaRPr lang="en-US" altLang="ko-KR" sz="1000" b="1"/>
          </a:p>
          <a:p>
            <a:r>
              <a:rPr lang="ko-KR" altLang="en-US" sz="1000" b="1"/>
              <a:t>홈 </a:t>
            </a:r>
            <a:r>
              <a:rPr lang="ko-KR" altLang="en-US" sz="1000" b="1" err="1"/>
              <a:t>디렉토리</a:t>
            </a:r>
            <a:endParaRPr lang="ko-KR" altLang="en-US" sz="1000" b="1"/>
          </a:p>
        </p:txBody>
      </p:sp>
      <p:sp>
        <p:nvSpPr>
          <p:cNvPr id="62" name="사각형 설명선 61"/>
          <p:cNvSpPr>
            <a:spLocks noChangeArrowheads="1"/>
          </p:cNvSpPr>
          <p:nvPr/>
        </p:nvSpPr>
        <p:spPr bwMode="auto">
          <a:xfrm>
            <a:off x="7858125" y="3727450"/>
            <a:ext cx="1014413" cy="569387"/>
          </a:xfrm>
          <a:prstGeom prst="wedgeRectCallout">
            <a:avLst>
              <a:gd name="adj1" fmla="val -60319"/>
              <a:gd name="adj2" fmla="val 28833"/>
            </a:avLst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r>
              <a:rPr lang="en-US" altLang="ko-KR" sz="1000" b="1"/>
              <a:t>test1</a:t>
            </a:r>
            <a:r>
              <a:rPr lang="ko-KR" altLang="en-US" sz="1000" b="1" err="1"/>
              <a:t>디렉토리</a:t>
            </a:r>
            <a:r>
              <a:rPr lang="ko-KR" altLang="en-US" sz="1000" b="1"/>
              <a:t> 이동</a:t>
            </a:r>
            <a:endParaRPr lang="en-US" altLang="ko-KR" sz="1000" b="1"/>
          </a:p>
          <a:p>
            <a:r>
              <a:rPr lang="en-US" altLang="ko-KR" sz="1100" b="1" err="1"/>
              <a:t>cd</a:t>
            </a:r>
            <a:r>
              <a:rPr lang="en-US" altLang="ko-KR" sz="1100" b="1"/>
              <a:t> test1</a:t>
            </a:r>
          </a:p>
        </p:txBody>
      </p:sp>
      <p:sp>
        <p:nvSpPr>
          <p:cNvPr id="63" name="사각형 설명선 62"/>
          <p:cNvSpPr>
            <a:spLocks noChangeArrowheads="1"/>
          </p:cNvSpPr>
          <p:nvPr/>
        </p:nvSpPr>
        <p:spPr bwMode="auto">
          <a:xfrm>
            <a:off x="7858125" y="4470400"/>
            <a:ext cx="1014413" cy="400050"/>
          </a:xfrm>
          <a:prstGeom prst="wedgeRectCallout">
            <a:avLst>
              <a:gd name="adj1" fmla="val -59514"/>
              <a:gd name="adj2" fmla="val -20139"/>
            </a:avLst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r>
              <a:rPr lang="en-US" altLang="ko-KR" sz="1000" b="1"/>
              <a:t>test2</a:t>
            </a:r>
            <a:r>
              <a:rPr lang="ko-KR" altLang="en-US" sz="1000" b="1" err="1"/>
              <a:t>디렉토리</a:t>
            </a:r>
            <a:r>
              <a:rPr lang="ko-KR" altLang="en-US" sz="1000" b="1"/>
              <a:t> 이동</a:t>
            </a:r>
            <a:endParaRPr lang="en-US" altLang="ko-KR" sz="1000" b="1"/>
          </a:p>
        </p:txBody>
      </p:sp>
      <p:sp>
        <p:nvSpPr>
          <p:cNvPr id="64" name="사각형 설명선 63"/>
          <p:cNvSpPr>
            <a:spLocks noChangeArrowheads="1"/>
          </p:cNvSpPr>
          <p:nvPr/>
        </p:nvSpPr>
        <p:spPr bwMode="auto">
          <a:xfrm>
            <a:off x="7858125" y="4941888"/>
            <a:ext cx="1014413" cy="569387"/>
          </a:xfrm>
          <a:prstGeom prst="wedgeRectCallout">
            <a:avLst>
              <a:gd name="adj1" fmla="val -58708"/>
              <a:gd name="adj2" fmla="val -9287"/>
            </a:avLst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r>
              <a:rPr lang="ko-KR" altLang="en-US" sz="1000" b="1" err="1"/>
              <a:t>상위디렉토리로</a:t>
            </a:r>
            <a:r>
              <a:rPr lang="ko-KR" altLang="en-US" sz="1000" b="1"/>
              <a:t> 가는 명령어</a:t>
            </a:r>
            <a:endParaRPr lang="en-US" altLang="ko-KR" sz="1000" b="1"/>
          </a:p>
          <a:p>
            <a:r>
              <a:rPr lang="en-US" altLang="ko-KR" sz="1100" b="1" err="1"/>
              <a:t>cd</a:t>
            </a:r>
            <a:r>
              <a:rPr lang="en-US" altLang="ko-KR" sz="1100" b="1"/>
              <a:t> ..</a:t>
            </a:r>
          </a:p>
        </p:txBody>
      </p:sp>
      <p:sp>
        <p:nvSpPr>
          <p:cNvPr id="65" name="사각형 설명선 64"/>
          <p:cNvSpPr/>
          <p:nvPr/>
        </p:nvSpPr>
        <p:spPr bwMode="auto">
          <a:xfrm>
            <a:off x="7858125" y="5680075"/>
            <a:ext cx="1014413" cy="569387"/>
          </a:xfrm>
          <a:prstGeom prst="wedgeRectCallout">
            <a:avLst>
              <a:gd name="adj1" fmla="val -59514"/>
              <a:gd name="adj2" fmla="val -2013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000" b="1" err="1"/>
              <a:t>홈디렉토리로가는</a:t>
            </a:r>
            <a:r>
              <a:rPr lang="ko-KR" altLang="en-US" sz="1000" b="1"/>
              <a:t> 명령어</a:t>
            </a:r>
            <a:endParaRPr lang="en-US" altLang="ko-KR" sz="1000" b="1"/>
          </a:p>
          <a:p>
            <a:pPr>
              <a:defRPr/>
            </a:pPr>
            <a:r>
              <a:rPr lang="en-US" altLang="ko-KR" sz="1100" b="1" err="1">
                <a:latin typeface="+mn-lt"/>
              </a:rPr>
              <a:t>cd</a:t>
            </a:r>
            <a:endParaRPr lang="en-US" altLang="ko-KR" sz="1100" b="1">
              <a:latin typeface="+mn-lt"/>
            </a:endParaRPr>
          </a:p>
        </p:txBody>
      </p:sp>
      <p:sp>
        <p:nvSpPr>
          <p:cNvPr id="30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11</a:t>
            </a:fld>
            <a:endParaRPr lang="en-US" altLang="ko-KR" sz="1200" b="1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1534-9616-4B4F-80FF-21D8D1F7A581}"/>
              </a:ext>
            </a:extLst>
          </p:cNvPr>
          <p:cNvSpPr txBox="1"/>
          <p:nvPr/>
        </p:nvSpPr>
        <p:spPr>
          <a:xfrm>
            <a:off x="501427" y="31984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접근 불가능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E2CDE8C3-FD99-4217-AB02-3B5E6B7ED92E}"/>
              </a:ext>
            </a:extLst>
          </p:cNvPr>
          <p:cNvSpPr/>
          <p:nvPr/>
        </p:nvSpPr>
        <p:spPr bwMode="auto">
          <a:xfrm>
            <a:off x="1467477" y="2822575"/>
            <a:ext cx="167127" cy="1028700"/>
          </a:xfrm>
          <a:prstGeom prst="leftBrac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3971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F50B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F50B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F50B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F50B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F50B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21508" name="내용 개체 틀 2"/>
          <p:cNvSpPr>
            <a:spLocks noGrp="1"/>
          </p:cNvSpPr>
          <p:nvPr>
            <p:ph idx="1"/>
          </p:nvPr>
        </p:nvSpPr>
        <p:spPr>
          <a:xfrm>
            <a:off x="285720" y="1343044"/>
            <a:ext cx="8305800" cy="4800600"/>
          </a:xfrm>
          <a:solidFill>
            <a:schemeClr val="bg1"/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ko-KR" sz="2000" err="1"/>
              <a:t>rm</a:t>
            </a:r>
            <a:endParaRPr lang="en-US" altLang="ko-KR" sz="2000"/>
          </a:p>
          <a:p>
            <a:pPr lvl="1" eaLnBrk="1" hangingPunct="1">
              <a:defRPr/>
            </a:pPr>
            <a:r>
              <a:rPr lang="ko-KR" altLang="en-US" sz="1800" b="1">
                <a:latin typeface="+mn-ea"/>
              </a:rPr>
              <a:t>파일 삭제 명령어 </a:t>
            </a:r>
            <a:r>
              <a:rPr lang="en-US" altLang="ko-KR" sz="1800" b="1">
                <a:latin typeface="+mn-ea"/>
              </a:rPr>
              <a:t>(‘</a:t>
            </a:r>
            <a:r>
              <a:rPr lang="en-US" altLang="ko-KR" sz="1800" b="1"/>
              <a:t>remove’</a:t>
            </a:r>
            <a:r>
              <a:rPr lang="ko-KR" altLang="en-US" sz="1800" b="1">
                <a:latin typeface="+mn-ea"/>
              </a:rPr>
              <a:t>의 약자</a:t>
            </a:r>
            <a:r>
              <a:rPr lang="en-US" altLang="ko-KR" sz="1800" b="1">
                <a:latin typeface="+mn-ea"/>
              </a:rPr>
              <a:t>)</a:t>
            </a:r>
          </a:p>
          <a:p>
            <a:pPr lvl="2" eaLnBrk="1" hangingPunct="1">
              <a:buClr>
                <a:schemeClr val="accent2"/>
              </a:buClr>
              <a:defRPr/>
            </a:pPr>
            <a:r>
              <a:rPr lang="ko-KR" altLang="en-US" sz="1600" b="1">
                <a:latin typeface="+mn-ea"/>
              </a:rPr>
              <a:t>테스트 파일을 우선 만들어보자</a:t>
            </a:r>
            <a:r>
              <a:rPr lang="en-US" altLang="ko-KR" sz="1600" b="1">
                <a:latin typeface="+mn-ea"/>
              </a:rPr>
              <a:t>.</a:t>
            </a:r>
            <a:endParaRPr lang="ko-KR" altLang="en-US" sz="1600" b="1">
              <a:latin typeface="+mn-ea"/>
            </a:endParaRPr>
          </a:p>
          <a:p>
            <a:pPr lvl="1" eaLnBrk="1" hangingPunct="1">
              <a:defRPr/>
            </a:pPr>
            <a:endParaRPr lang="en-US" altLang="ko-KR" sz="1800" b="1">
              <a:latin typeface="+mn-ea"/>
            </a:endParaRPr>
          </a:p>
          <a:p>
            <a:pPr lvl="1" eaLnBrk="1" hangingPunct="1">
              <a:defRPr/>
            </a:pPr>
            <a:endParaRPr lang="en-US" altLang="ko-KR" sz="1800" b="1">
              <a:latin typeface="+mn-ea"/>
            </a:endParaRPr>
          </a:p>
          <a:p>
            <a:pPr lvl="1" eaLnBrk="1" hangingPunct="1">
              <a:defRPr/>
            </a:pPr>
            <a:endParaRPr lang="en-US" altLang="ko-KR" sz="1800" b="1">
              <a:latin typeface="+mn-ea"/>
            </a:endParaRPr>
          </a:p>
          <a:p>
            <a:pPr lvl="1" eaLnBrk="1" hangingPunct="1">
              <a:defRPr/>
            </a:pPr>
            <a:endParaRPr lang="en-US" altLang="ko-KR" sz="1800" b="1">
              <a:latin typeface="+mn-ea"/>
            </a:endParaRPr>
          </a:p>
          <a:p>
            <a:pPr lvl="1" eaLnBrk="1" hangingPunct="1">
              <a:defRPr/>
            </a:pPr>
            <a:endParaRPr lang="en-US" altLang="ko-KR" sz="1800" b="1">
              <a:latin typeface="+mn-ea"/>
            </a:endParaRPr>
          </a:p>
          <a:p>
            <a:pPr lvl="1" eaLnBrk="1" hangingPunct="1">
              <a:defRPr/>
            </a:pPr>
            <a:endParaRPr lang="en-US" altLang="ko-KR" sz="1800" b="1">
              <a:latin typeface="+mn-ea"/>
            </a:endParaRPr>
          </a:p>
          <a:p>
            <a:pPr lvl="1" eaLnBrk="1" hangingPunct="1">
              <a:defRPr/>
            </a:pPr>
            <a:endParaRPr lang="en-US" altLang="ko-KR" sz="1800" b="1">
              <a:latin typeface="+mn-ea"/>
            </a:endParaRPr>
          </a:p>
        </p:txBody>
      </p:sp>
      <p:sp>
        <p:nvSpPr>
          <p:cNvPr id="35844" name="TextBox 27"/>
          <p:cNvSpPr txBox="1">
            <a:spLocks noChangeArrowheads="1"/>
          </p:cNvSpPr>
          <p:nvPr/>
        </p:nvSpPr>
        <p:spPr bwMode="auto">
          <a:xfrm>
            <a:off x="1293813" y="5857892"/>
            <a:ext cx="68291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Linux</a:t>
            </a:r>
            <a:r>
              <a:rPr lang="ko-KR" altLang="en-US" sz="1400" b="1" i="1">
                <a:solidFill>
                  <a:srgbClr val="FF0000"/>
                </a:solidFill>
              </a:rPr>
              <a:t>에는 윈도우  </a:t>
            </a:r>
            <a:r>
              <a:rPr lang="en-US" altLang="ko-KR" sz="1400" b="1" i="1">
                <a:solidFill>
                  <a:srgbClr val="FF0000"/>
                </a:solidFill>
              </a:rPr>
              <a:t>OS</a:t>
            </a:r>
            <a:r>
              <a:rPr lang="ko-KR" altLang="en-US" sz="1400" b="1" i="1">
                <a:solidFill>
                  <a:srgbClr val="FF0000"/>
                </a:solidFill>
              </a:rPr>
              <a:t>에 있는 휴지통이 없다</a:t>
            </a:r>
            <a:r>
              <a:rPr lang="en-US" altLang="ko-KR" sz="1400" b="1" i="1">
                <a:solidFill>
                  <a:srgbClr val="FF0000"/>
                </a:solidFill>
              </a:rPr>
              <a:t>. </a:t>
            </a:r>
            <a:r>
              <a:rPr lang="ko-KR" altLang="en-US" sz="1400" b="1" i="1">
                <a:solidFill>
                  <a:srgbClr val="FF0000"/>
                </a:solidFill>
              </a:rPr>
              <a:t>즉</a:t>
            </a:r>
            <a:r>
              <a:rPr lang="en-US" altLang="ko-KR" sz="1400" b="1" i="1">
                <a:solidFill>
                  <a:srgbClr val="FF0000"/>
                </a:solidFill>
              </a:rPr>
              <a:t>, </a:t>
            </a:r>
            <a:r>
              <a:rPr lang="ko-KR" altLang="en-US" sz="1400" b="1" i="1">
                <a:solidFill>
                  <a:srgbClr val="FF0000"/>
                </a:solidFill>
              </a:rPr>
              <a:t>한번 삭제된 파일은 복원할 수 없다</a:t>
            </a:r>
            <a:r>
              <a:rPr lang="en-US" altLang="ko-KR" sz="1400" b="1" i="1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b="1" i="1">
                <a:solidFill>
                  <a:srgbClr val="FF0000"/>
                </a:solidFill>
              </a:rPr>
              <a:t>그러므로</a:t>
            </a:r>
            <a:r>
              <a:rPr lang="en-US" altLang="ko-KR" sz="1400" b="1" i="1">
                <a:solidFill>
                  <a:srgbClr val="FF0000"/>
                </a:solidFill>
              </a:rPr>
              <a:t>, </a:t>
            </a:r>
            <a:r>
              <a:rPr lang="en-US" altLang="ko-KR" sz="1400" b="1" i="1" err="1">
                <a:solidFill>
                  <a:srgbClr val="FF0000"/>
                </a:solidFill>
              </a:rPr>
              <a:t>rm</a:t>
            </a:r>
            <a:r>
              <a:rPr lang="ko-KR" altLang="en-US" sz="1400" b="1" i="1">
                <a:solidFill>
                  <a:srgbClr val="FF0000"/>
                </a:solidFill>
              </a:rPr>
              <a:t>명령어를 사용할 때는 주의를 기울여야 한다</a:t>
            </a:r>
            <a:r>
              <a:rPr lang="en-US" altLang="ko-KR" sz="1400" b="1" i="1">
                <a:solidFill>
                  <a:srgbClr val="FF0000"/>
                </a:solidFill>
              </a:rPr>
              <a:t>.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grpSp>
        <p:nvGrpSpPr>
          <p:cNvPr id="2" name="그룹 13"/>
          <p:cNvGrpSpPr>
            <a:grpSpLocks/>
          </p:cNvGrpSpPr>
          <p:nvPr/>
        </p:nvGrpSpPr>
        <p:grpSpPr bwMode="auto">
          <a:xfrm>
            <a:off x="1352550" y="5143512"/>
            <a:ext cx="4857750" cy="666750"/>
            <a:chOff x="1277938" y="5162550"/>
            <a:chExt cx="4857750" cy="666750"/>
          </a:xfrm>
        </p:grpSpPr>
        <p:pic>
          <p:nvPicPr>
            <p:cNvPr id="35852" name="그림 25" descr="rm2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77938" y="5162550"/>
              <a:ext cx="4857750" cy="66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53" name="직사각형 12"/>
            <p:cNvSpPr>
              <a:spLocks noChangeArrowheads="1"/>
            </p:cNvSpPr>
            <p:nvPr/>
          </p:nvSpPr>
          <p:spPr bwMode="auto">
            <a:xfrm>
              <a:off x="3475938" y="5659906"/>
              <a:ext cx="142876" cy="169277"/>
            </a:xfrm>
            <a:prstGeom prst="rect">
              <a:avLst/>
            </a:prstGeom>
            <a:solidFill>
              <a:schemeClr val="tx1"/>
            </a:solidFill>
            <a:ln w="25400" algn="ctr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ko-KR" altLang="en-US" sz="500"/>
            </a:p>
          </p:txBody>
        </p:sp>
      </p:grpSp>
      <p:pic>
        <p:nvPicPr>
          <p:cNvPr id="35846" name="그림 26" descr="rm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2913" y="2428868"/>
            <a:ext cx="48672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모서리가 둥근 사각형 설명선 15"/>
          <p:cNvSpPr/>
          <p:nvPr/>
        </p:nvSpPr>
        <p:spPr bwMode="auto">
          <a:xfrm>
            <a:off x="3938588" y="3238500"/>
            <a:ext cx="3286125" cy="273050"/>
          </a:xfrm>
          <a:prstGeom prst="wedgeRoundRectCallout">
            <a:avLst>
              <a:gd name="adj1" fmla="val -72396"/>
              <a:gd name="adj2" fmla="val 4528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j-ea"/>
                <a:ea typeface="+mj-ea"/>
              </a:rPr>
              <a:t>입력이 끝나면 </a:t>
            </a:r>
            <a:r>
              <a:rPr lang="en-US" altLang="ko-KR" sz="1000" b="1">
                <a:latin typeface="+mj-ea"/>
                <a:ea typeface="+mj-ea"/>
              </a:rPr>
              <a:t>Ctrl + D</a:t>
            </a:r>
            <a:r>
              <a:rPr lang="ko-KR" altLang="en-US" sz="1000" b="1">
                <a:latin typeface="+mj-ea"/>
                <a:ea typeface="+mj-ea"/>
              </a:rPr>
              <a:t>를 눌러 내용을 저장한다</a:t>
            </a:r>
            <a:r>
              <a:rPr lang="en-US" altLang="ko-KR" sz="1000" b="1">
                <a:latin typeface="+mj-ea"/>
                <a:ea typeface="+mj-ea"/>
              </a:rPr>
              <a:t>.</a:t>
            </a:r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17" name="모서리가 둥근 사각형 설명선 16"/>
          <p:cNvSpPr/>
          <p:nvPr/>
        </p:nvSpPr>
        <p:spPr bwMode="auto">
          <a:xfrm>
            <a:off x="5286375" y="3798888"/>
            <a:ext cx="1944688" cy="612934"/>
          </a:xfrm>
          <a:prstGeom prst="wedgeRoundRectCallout">
            <a:avLst>
              <a:gd name="adj1" fmla="val -59400"/>
              <a:gd name="adj2" fmla="val -2614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b="1" err="1">
                <a:latin typeface="+mj-ea"/>
                <a:ea typeface="+mj-ea"/>
              </a:rPr>
              <a:t>testfile</a:t>
            </a:r>
            <a:r>
              <a:rPr lang="ko-KR" altLang="en-US" sz="1000" b="1">
                <a:latin typeface="+mj-ea"/>
                <a:ea typeface="+mj-ea"/>
              </a:rPr>
              <a:t>의 내용을 확인한다</a:t>
            </a:r>
            <a:r>
              <a:rPr lang="en-US" altLang="ko-KR" sz="1000" b="1">
                <a:latin typeface="+mj-ea"/>
                <a:ea typeface="+mj-ea"/>
              </a:rPr>
              <a:t>.</a:t>
            </a:r>
          </a:p>
          <a:p>
            <a:pPr>
              <a:defRPr/>
            </a:pPr>
            <a:r>
              <a:rPr lang="en-US" altLang="ko-KR" sz="1000" b="1">
                <a:latin typeface="+mj-ea"/>
                <a:ea typeface="+mj-ea"/>
              </a:rPr>
              <a:t>Cat</a:t>
            </a:r>
            <a:r>
              <a:rPr lang="ko-KR" altLang="en-US" sz="1000" b="1">
                <a:latin typeface="+mj-ea"/>
                <a:ea typeface="+mj-ea"/>
              </a:rPr>
              <a:t>명령어에 대해서는 뒤에서 자세히 다루도록 하겠다</a:t>
            </a:r>
            <a:r>
              <a:rPr lang="en-US" altLang="ko-KR" sz="1000" b="1">
                <a:latin typeface="+mj-ea"/>
                <a:ea typeface="+mj-ea"/>
              </a:rPr>
              <a:t>.</a:t>
            </a:r>
          </a:p>
        </p:txBody>
      </p:sp>
      <p:grpSp>
        <p:nvGrpSpPr>
          <p:cNvPr id="3" name="그룹 24"/>
          <p:cNvGrpSpPr>
            <a:grpSpLocks/>
          </p:cNvGrpSpPr>
          <p:nvPr/>
        </p:nvGrpSpPr>
        <p:grpSpPr bwMode="auto">
          <a:xfrm>
            <a:off x="1357313" y="4643446"/>
            <a:ext cx="2960687" cy="338138"/>
            <a:chOff x="1214414" y="4896573"/>
            <a:chExt cx="2960129" cy="339388"/>
          </a:xfrm>
        </p:grpSpPr>
        <p:sp>
          <p:nvSpPr>
            <p:cNvPr id="35850" name="TextBox 21"/>
            <p:cNvSpPr txBox="1">
              <a:spLocks noChangeArrowheads="1"/>
            </p:cNvSpPr>
            <p:nvPr/>
          </p:nvSpPr>
          <p:spPr bwMode="auto">
            <a:xfrm>
              <a:off x="1214414" y="4896573"/>
              <a:ext cx="1431740" cy="33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err="1"/>
                <a:t>rm</a:t>
              </a:r>
              <a:r>
                <a:rPr lang="en-US" altLang="ko-KR" i="1"/>
                <a:t>  </a:t>
              </a:r>
              <a:r>
                <a:rPr lang="en-US" altLang="ko-KR"/>
                <a:t>[</a:t>
              </a:r>
              <a:r>
                <a:rPr lang="en-US" altLang="ko-KR" i="1"/>
                <a:t>filename</a:t>
              </a:r>
              <a:r>
                <a:rPr lang="en-US" altLang="ko-KR"/>
                <a:t>]</a:t>
              </a:r>
              <a:endParaRPr lang="ko-KR" altLang="en-US"/>
            </a:p>
          </p:txBody>
        </p:sp>
        <p:sp>
          <p:nvSpPr>
            <p:cNvPr id="21518" name="TextBox 23"/>
            <p:cNvSpPr txBox="1">
              <a:spLocks noChangeArrowheads="1"/>
            </p:cNvSpPr>
            <p:nvPr/>
          </p:nvSpPr>
          <p:spPr bwMode="auto">
            <a:xfrm>
              <a:off x="2682574" y="4917287"/>
              <a:ext cx="1491969" cy="307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>
                  <a:latin typeface="+mn-ea"/>
                  <a:ea typeface="+mn-ea"/>
                </a:rPr>
                <a:t>filename</a:t>
              </a:r>
              <a:r>
                <a:rPr lang="ko-KR" altLang="en-US" sz="1400" b="1">
                  <a:latin typeface="+mn-ea"/>
                  <a:ea typeface="+mn-ea"/>
                </a:rPr>
                <a:t>을</a:t>
              </a:r>
              <a:r>
                <a:rPr lang="en-US" altLang="ko-KR" sz="1400" b="1">
                  <a:latin typeface="+mn-ea"/>
                  <a:ea typeface="+mn-ea"/>
                </a:rPr>
                <a:t> </a:t>
              </a:r>
              <a:r>
                <a:rPr lang="ko-KR" altLang="en-US" sz="1400" b="1">
                  <a:latin typeface="+mn-ea"/>
                  <a:ea typeface="+mn-ea"/>
                </a:rPr>
                <a:t>삭제</a:t>
              </a:r>
            </a:p>
          </p:txBody>
        </p:sp>
      </p:grpSp>
      <p:sp>
        <p:nvSpPr>
          <p:cNvPr id="1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12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197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22531" name="내용 개체 틀 2"/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/>
              <a:t>cp</a:t>
            </a:r>
          </a:p>
          <a:p>
            <a:pPr lvl="1" eaLnBrk="1" hangingPunct="1">
              <a:defRPr/>
            </a:pPr>
            <a:r>
              <a:rPr lang="ko-KR" altLang="en-US" sz="1800" b="1">
                <a:latin typeface="+mn-ea"/>
              </a:rPr>
              <a:t>파일을 복사하는 명령어 </a:t>
            </a:r>
            <a:r>
              <a:rPr lang="en-US" altLang="ko-KR" sz="1800" b="1">
                <a:latin typeface="+mn-ea"/>
              </a:rPr>
              <a:t>(‘copy’</a:t>
            </a:r>
            <a:r>
              <a:rPr lang="ko-KR" altLang="en-US" sz="1800" b="1">
                <a:latin typeface="+mn-ea"/>
              </a:rPr>
              <a:t>의 약자</a:t>
            </a:r>
            <a:r>
              <a:rPr lang="en-US" altLang="ko-KR" sz="1800" b="1">
                <a:latin typeface="+mn-ea"/>
              </a:rPr>
              <a:t>)</a:t>
            </a:r>
          </a:p>
          <a:p>
            <a:pPr lvl="2" eaLnBrk="1" hangingPunct="1">
              <a:buClr>
                <a:schemeClr val="accent2"/>
              </a:buClr>
              <a:defRPr/>
            </a:pPr>
            <a:r>
              <a:rPr lang="ko-KR" altLang="en-US" sz="1600" b="1">
                <a:latin typeface="+mn-ea"/>
              </a:rPr>
              <a:t>테스트 파일을 우선 만들어보자</a:t>
            </a:r>
            <a:r>
              <a:rPr lang="en-US" altLang="ko-KR" sz="1600" b="1">
                <a:latin typeface="+mn-ea"/>
              </a:rPr>
              <a:t>!!</a:t>
            </a:r>
            <a:endParaRPr lang="ko-KR" altLang="en-US" sz="1600" b="1">
              <a:latin typeface="+mn-ea"/>
            </a:endParaRPr>
          </a:p>
          <a:p>
            <a:pPr lvl="1" eaLnBrk="1" hangingPunct="1">
              <a:defRPr/>
            </a:pPr>
            <a:endParaRPr lang="en-US" altLang="ko-KR" sz="1800" b="1">
              <a:latin typeface="+mn-ea"/>
            </a:endParaRPr>
          </a:p>
          <a:p>
            <a:pPr lvl="1" eaLnBrk="1" hangingPunct="1">
              <a:defRPr/>
            </a:pPr>
            <a:endParaRPr lang="en-US" altLang="ko-KR" sz="2400" b="1">
              <a:latin typeface="+mn-ea"/>
            </a:endParaRPr>
          </a:p>
          <a:p>
            <a:pPr lvl="1" eaLnBrk="1" hangingPunct="1">
              <a:defRPr/>
            </a:pPr>
            <a:endParaRPr lang="en-US" altLang="ko-KR" sz="2400" b="1">
              <a:latin typeface="+mn-ea"/>
            </a:endParaRPr>
          </a:p>
        </p:txBody>
      </p:sp>
      <p:pic>
        <p:nvPicPr>
          <p:cNvPr id="36868" name="그림 13" descr="cp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50" y="2500306"/>
            <a:ext cx="48577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그림 17" descr="cp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5863" y="4187825"/>
            <a:ext cx="48641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모서리가 둥근 사각형 설명선 18"/>
          <p:cNvSpPr/>
          <p:nvPr/>
        </p:nvSpPr>
        <p:spPr bwMode="auto">
          <a:xfrm>
            <a:off x="3811588" y="2890838"/>
            <a:ext cx="3286125" cy="271462"/>
          </a:xfrm>
          <a:prstGeom prst="wedgeRoundRectCallout">
            <a:avLst>
              <a:gd name="adj1" fmla="val -72396"/>
              <a:gd name="adj2" fmla="val 4528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j-ea"/>
                <a:ea typeface="+mj-ea"/>
              </a:rPr>
              <a:t>입력이 끝나면 </a:t>
            </a:r>
            <a:r>
              <a:rPr lang="en-US" altLang="ko-KR" sz="1000" b="1">
                <a:latin typeface="+mj-ea"/>
                <a:ea typeface="+mj-ea"/>
              </a:rPr>
              <a:t>Ctrl + D</a:t>
            </a:r>
            <a:r>
              <a:rPr lang="ko-KR" altLang="en-US" sz="1000" b="1">
                <a:latin typeface="+mj-ea"/>
                <a:ea typeface="+mj-ea"/>
              </a:rPr>
              <a:t>를 눌러 내용을 저장한다</a:t>
            </a:r>
            <a:r>
              <a:rPr lang="en-US" altLang="ko-KR" sz="1000" b="1">
                <a:latin typeface="+mj-ea"/>
                <a:ea typeface="+mj-ea"/>
              </a:rPr>
              <a:t>.</a:t>
            </a:r>
            <a:endParaRPr lang="ko-KR" altLang="en-US" sz="1000" b="1">
              <a:latin typeface="+mj-ea"/>
              <a:ea typeface="+mj-ea"/>
            </a:endParaRPr>
          </a:p>
        </p:txBody>
      </p:sp>
      <p:pic>
        <p:nvPicPr>
          <p:cNvPr id="36871" name="그림 19" descr="cp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4275" y="5292725"/>
            <a:ext cx="48672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모서리가 둥근 사각형 설명선 20"/>
          <p:cNvSpPr/>
          <p:nvPr/>
        </p:nvSpPr>
        <p:spPr bwMode="auto">
          <a:xfrm>
            <a:off x="4764088" y="5721350"/>
            <a:ext cx="3286125" cy="664012"/>
          </a:xfrm>
          <a:prstGeom prst="wedgeRoundRectCallout">
            <a:avLst>
              <a:gd name="adj1" fmla="val -26434"/>
              <a:gd name="adj2" fmla="val -7806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100" b="1">
                <a:latin typeface="+mj-ea"/>
                <a:ea typeface="+mj-ea"/>
              </a:rPr>
              <a:t>특정 디렉토리로 복사를 할 수 있다</a:t>
            </a:r>
            <a:r>
              <a:rPr lang="en-US" altLang="ko-KR" sz="1100" b="1">
                <a:latin typeface="+mj-ea"/>
                <a:ea typeface="+mj-ea"/>
              </a:rPr>
              <a:t>.</a:t>
            </a:r>
          </a:p>
          <a:p>
            <a:pPr>
              <a:defRPr/>
            </a:pPr>
            <a:r>
              <a:rPr lang="ko-KR" altLang="en-US" sz="1100" b="1">
                <a:latin typeface="+mj-ea"/>
                <a:ea typeface="+mj-ea"/>
              </a:rPr>
              <a:t>위의 예제는 </a:t>
            </a:r>
            <a:r>
              <a:rPr lang="en-US" altLang="ko-KR" sz="1100" b="1">
                <a:latin typeface="+mj-ea"/>
                <a:ea typeface="+mj-ea"/>
              </a:rPr>
              <a:t>test1 </a:t>
            </a:r>
            <a:r>
              <a:rPr lang="ko-KR" altLang="en-US" sz="1100" b="1">
                <a:latin typeface="+mj-ea"/>
                <a:ea typeface="+mj-ea"/>
              </a:rPr>
              <a:t>디렉토리로 </a:t>
            </a:r>
            <a:r>
              <a:rPr lang="en-US" altLang="ko-KR" sz="1100" b="1">
                <a:latin typeface="+mj-ea"/>
                <a:ea typeface="+mj-ea"/>
              </a:rPr>
              <a:t>testfile1</a:t>
            </a:r>
            <a:r>
              <a:rPr lang="ko-KR" altLang="en-US" sz="1100" b="1">
                <a:latin typeface="+mj-ea"/>
                <a:ea typeface="+mj-ea"/>
              </a:rPr>
              <a:t>을 복사하는 것을 보여준다</a:t>
            </a:r>
            <a:r>
              <a:rPr lang="en-US" altLang="ko-KR" sz="1100" b="1">
                <a:latin typeface="+mj-ea"/>
                <a:ea typeface="+mj-ea"/>
              </a:rPr>
              <a:t>.</a:t>
            </a:r>
            <a:endParaRPr lang="ko-KR" altLang="en-US" sz="1100" b="1">
              <a:latin typeface="+mj-ea"/>
              <a:ea typeface="+mj-ea"/>
            </a:endParaRPr>
          </a:p>
        </p:txBody>
      </p:sp>
      <p:grpSp>
        <p:nvGrpSpPr>
          <p:cNvPr id="2" name="그룹 24"/>
          <p:cNvGrpSpPr>
            <a:grpSpLocks/>
          </p:cNvGrpSpPr>
          <p:nvPr/>
        </p:nvGrpSpPr>
        <p:grpSpPr bwMode="auto">
          <a:xfrm>
            <a:off x="1181758" y="3643314"/>
            <a:ext cx="5185990" cy="338554"/>
            <a:chOff x="1214414" y="4929198"/>
            <a:chExt cx="3995404" cy="339388"/>
          </a:xfrm>
          <a:solidFill>
            <a:schemeClr val="bg1"/>
          </a:solidFill>
        </p:grpSpPr>
        <p:sp>
          <p:nvSpPr>
            <p:cNvPr id="22539" name="TextBox 21"/>
            <p:cNvSpPr txBox="1">
              <a:spLocks noChangeArrowheads="1"/>
            </p:cNvSpPr>
            <p:nvPr/>
          </p:nvSpPr>
          <p:spPr bwMode="auto">
            <a:xfrm>
              <a:off x="1214414" y="4929198"/>
              <a:ext cx="1935476" cy="3393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/>
                <a:t>cp</a:t>
              </a:r>
              <a:r>
                <a:rPr lang="en-US" altLang="ko-KR" i="1"/>
                <a:t>  </a:t>
              </a:r>
              <a:r>
                <a:rPr lang="en-US" altLang="ko-KR"/>
                <a:t>[</a:t>
              </a:r>
              <a:r>
                <a:rPr lang="en-US" altLang="ko-KR" i="1"/>
                <a:t>filename1</a:t>
              </a:r>
              <a:r>
                <a:rPr lang="en-US" altLang="ko-KR"/>
                <a:t>]</a:t>
              </a:r>
              <a:r>
                <a:rPr lang="en-US" altLang="ko-KR" i="1"/>
                <a:t> </a:t>
              </a:r>
              <a:r>
                <a:rPr lang="en-US" altLang="ko-KR"/>
                <a:t>[</a:t>
              </a:r>
              <a:r>
                <a:rPr lang="en-US" altLang="ko-KR" i="1"/>
                <a:t>filename2</a:t>
              </a:r>
              <a:r>
                <a:rPr lang="en-US" altLang="ko-KR"/>
                <a:t>]</a:t>
              </a:r>
              <a:endParaRPr lang="ko-KR" altLang="en-US"/>
            </a:p>
          </p:txBody>
        </p:sp>
        <p:sp>
          <p:nvSpPr>
            <p:cNvPr id="22540" name="TextBox 23"/>
            <p:cNvSpPr txBox="1">
              <a:spLocks noChangeArrowheads="1"/>
            </p:cNvSpPr>
            <p:nvPr/>
          </p:nvSpPr>
          <p:spPr bwMode="auto">
            <a:xfrm>
              <a:off x="3170603" y="4945571"/>
              <a:ext cx="2039215" cy="30853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>
                  <a:latin typeface="+mn-ea"/>
                  <a:ea typeface="+mn-ea"/>
                </a:rPr>
                <a:t>filename1</a:t>
              </a:r>
              <a:r>
                <a:rPr lang="ko-KR" altLang="en-US" sz="1400" b="1">
                  <a:latin typeface="+mn-ea"/>
                  <a:ea typeface="+mn-ea"/>
                </a:rPr>
                <a:t>을</a:t>
              </a:r>
              <a:r>
                <a:rPr lang="en-US" altLang="ko-KR" sz="1400" b="1">
                  <a:latin typeface="+mn-ea"/>
                  <a:ea typeface="+mn-ea"/>
                </a:rPr>
                <a:t> filename2</a:t>
              </a:r>
              <a:r>
                <a:rPr lang="ko-KR" altLang="en-US" sz="1400" b="1">
                  <a:latin typeface="+mn-ea"/>
                  <a:ea typeface="+mn-ea"/>
                </a:rPr>
                <a:t>로 복사</a:t>
              </a:r>
            </a:p>
          </p:txBody>
        </p:sp>
      </p:grpSp>
      <p:sp>
        <p:nvSpPr>
          <p:cNvPr id="13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13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5788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37891" name="내용 개체 틀 2"/>
          <p:cNvSpPr>
            <a:spLocks noGrp="1"/>
          </p:cNvSpPr>
          <p:nvPr>
            <p:ph idx="1"/>
          </p:nvPr>
        </p:nvSpPr>
        <p:spPr>
          <a:xfrm>
            <a:off x="285720" y="1314472"/>
            <a:ext cx="8018462" cy="52578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ko-KR" sz="2000" err="1"/>
              <a:t>mv</a:t>
            </a:r>
            <a:endParaRPr lang="en-US" altLang="ko-KR" sz="2000"/>
          </a:p>
          <a:p>
            <a:pPr lvl="1" eaLnBrk="1" hangingPunct="1">
              <a:spcBef>
                <a:spcPct val="0"/>
              </a:spcBef>
            </a:pPr>
            <a:r>
              <a:rPr lang="ko-KR" altLang="en-US" sz="1800" b="1"/>
              <a:t>파일 이동 명령어 </a:t>
            </a:r>
            <a:r>
              <a:rPr lang="en-US" altLang="ko-KR" sz="1800" b="1"/>
              <a:t>(‘move’</a:t>
            </a:r>
            <a:r>
              <a:rPr lang="ko-KR" altLang="en-US" sz="1800" b="1"/>
              <a:t>의 약자</a:t>
            </a:r>
            <a:r>
              <a:rPr lang="en-US" altLang="ko-KR" sz="1800" b="1"/>
              <a:t>)</a:t>
            </a:r>
          </a:p>
        </p:txBody>
      </p:sp>
      <p:grpSp>
        <p:nvGrpSpPr>
          <p:cNvPr id="2" name="그룹 24"/>
          <p:cNvGrpSpPr>
            <a:grpSpLocks/>
          </p:cNvGrpSpPr>
          <p:nvPr/>
        </p:nvGrpSpPr>
        <p:grpSpPr bwMode="auto">
          <a:xfrm>
            <a:off x="1142976" y="2285992"/>
            <a:ext cx="7183437" cy="338138"/>
            <a:chOff x="1214414" y="4929205"/>
            <a:chExt cx="7184029" cy="338972"/>
          </a:xfrm>
        </p:grpSpPr>
        <p:sp>
          <p:nvSpPr>
            <p:cNvPr id="37897" name="TextBox 21"/>
            <p:cNvSpPr txBox="1">
              <a:spLocks noChangeArrowheads="1"/>
            </p:cNvSpPr>
            <p:nvPr/>
          </p:nvSpPr>
          <p:spPr bwMode="auto">
            <a:xfrm>
              <a:off x="1214414" y="4929205"/>
              <a:ext cx="2603588" cy="3389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err="1"/>
                <a:t>mv</a:t>
              </a:r>
              <a:r>
                <a:rPr lang="en-US" altLang="ko-KR" i="1"/>
                <a:t>  </a:t>
              </a:r>
              <a:r>
                <a:rPr lang="en-US" altLang="ko-KR"/>
                <a:t>[</a:t>
              </a:r>
              <a:r>
                <a:rPr lang="en-US" altLang="ko-KR" i="1"/>
                <a:t>filename1</a:t>
              </a:r>
              <a:r>
                <a:rPr lang="en-US" altLang="ko-KR"/>
                <a:t>] [</a:t>
              </a:r>
              <a:r>
                <a:rPr lang="en-US" altLang="ko-KR" i="1"/>
                <a:t>filename2</a:t>
              </a:r>
              <a:r>
                <a:rPr lang="en-US" altLang="ko-KR"/>
                <a:t>]</a:t>
              </a:r>
              <a:endParaRPr lang="ko-KR" altLang="en-US"/>
            </a:p>
          </p:txBody>
        </p:sp>
        <p:sp>
          <p:nvSpPr>
            <p:cNvPr id="37898" name="TextBox 23"/>
            <p:cNvSpPr txBox="1">
              <a:spLocks noChangeArrowheads="1"/>
            </p:cNvSpPr>
            <p:nvPr/>
          </p:nvSpPr>
          <p:spPr bwMode="auto">
            <a:xfrm>
              <a:off x="3778269" y="4953757"/>
              <a:ext cx="4620174" cy="30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굴림" pitchFamily="50" charset="-127"/>
                </a:rPr>
                <a:t>filename1</a:t>
              </a:r>
              <a:r>
                <a:rPr lang="ko-KR" altLang="en-US" sz="1400" b="1">
                  <a:latin typeface="굴림" pitchFamily="50" charset="-127"/>
                </a:rPr>
                <a:t>을</a:t>
              </a:r>
              <a:r>
                <a:rPr lang="en-US" altLang="ko-KR" sz="1400" b="1">
                  <a:latin typeface="굴림" pitchFamily="50" charset="-127"/>
                </a:rPr>
                <a:t> filename2</a:t>
              </a:r>
              <a:r>
                <a:rPr lang="ko-KR" altLang="en-US" sz="1400" b="1">
                  <a:latin typeface="굴림" pitchFamily="50" charset="-127"/>
                </a:rPr>
                <a:t>라는 파일 이름으로 이동시킨다</a:t>
              </a:r>
              <a:r>
                <a:rPr lang="en-US" altLang="ko-KR" sz="1400" b="1">
                  <a:latin typeface="굴림" pitchFamily="50" charset="-127"/>
                </a:rPr>
                <a:t>.</a:t>
              </a:r>
              <a:endParaRPr lang="ko-KR" altLang="en-US" sz="1400" b="1">
                <a:latin typeface="굴림" pitchFamily="50" charset="-127"/>
              </a:endParaRPr>
            </a:p>
          </p:txBody>
        </p:sp>
      </p:grpSp>
      <p:pic>
        <p:nvPicPr>
          <p:cNvPr id="37893" name="그림 12" descr="mv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787642"/>
            <a:ext cx="485775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그림 14" descr="mv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976" y="3759192"/>
            <a:ext cx="48482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모서리가 둥근 사각형 설명선 15"/>
          <p:cNvSpPr/>
          <p:nvPr/>
        </p:nvSpPr>
        <p:spPr bwMode="auto">
          <a:xfrm>
            <a:off x="5429226" y="4111617"/>
            <a:ext cx="2555875" cy="476726"/>
          </a:xfrm>
          <a:prstGeom prst="wedgeRoundRectCallout">
            <a:avLst>
              <a:gd name="adj1" fmla="val -62567"/>
              <a:gd name="adj2" fmla="val -331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100" b="1">
                <a:latin typeface="+mj-ea"/>
                <a:ea typeface="+mj-ea"/>
              </a:rPr>
              <a:t>현재 디렉토리에 있는 </a:t>
            </a:r>
            <a:r>
              <a:rPr lang="en-US" altLang="ko-KR" sz="1100" b="1">
                <a:latin typeface="+mj-ea"/>
                <a:ea typeface="+mj-ea"/>
              </a:rPr>
              <a:t>sample </a:t>
            </a:r>
            <a:r>
              <a:rPr lang="ko-KR" altLang="en-US" sz="1100" b="1">
                <a:latin typeface="+mj-ea"/>
                <a:ea typeface="+mj-ea"/>
              </a:rPr>
              <a:t>파일을</a:t>
            </a:r>
            <a:endParaRPr lang="en-US" altLang="ko-KR" sz="1100" b="1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100" b="1">
                <a:latin typeface="+mj-ea"/>
                <a:ea typeface="+mj-ea"/>
              </a:rPr>
              <a:t>상위 디렉터리</a:t>
            </a:r>
            <a:r>
              <a:rPr lang="en-US" altLang="ko-KR" sz="1100" b="1">
                <a:latin typeface="+mj-ea"/>
                <a:ea typeface="+mj-ea"/>
              </a:rPr>
              <a:t>( .. )</a:t>
            </a:r>
            <a:r>
              <a:rPr lang="ko-KR" altLang="en-US" sz="1100" b="1">
                <a:latin typeface="+mj-ea"/>
                <a:ea typeface="+mj-ea"/>
              </a:rPr>
              <a:t>로 이동 시킨다</a:t>
            </a:r>
            <a:r>
              <a:rPr lang="en-US" altLang="ko-KR" sz="1100" b="1">
                <a:latin typeface="+mj-ea"/>
                <a:ea typeface="+mj-ea"/>
              </a:rPr>
              <a:t>.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37896" name="TextBox 16"/>
          <p:cNvSpPr txBox="1">
            <a:spLocks noChangeArrowheads="1"/>
          </p:cNvSpPr>
          <p:nvPr/>
        </p:nvSpPr>
        <p:spPr bwMode="auto">
          <a:xfrm>
            <a:off x="1116013" y="5357826"/>
            <a:ext cx="48301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b="1">
                <a:solidFill>
                  <a:schemeClr val="tx2"/>
                </a:solidFill>
                <a:latin typeface="굴림" pitchFamily="50" charset="-127"/>
              </a:rPr>
              <a:t>cp </a:t>
            </a:r>
            <a:r>
              <a:rPr lang="ko-KR" altLang="en-US" sz="1600" b="1">
                <a:solidFill>
                  <a:schemeClr val="tx2"/>
                </a:solidFill>
                <a:latin typeface="굴림" pitchFamily="50" charset="-127"/>
              </a:rPr>
              <a:t>명령어와 </a:t>
            </a:r>
            <a:r>
              <a:rPr lang="en-US" altLang="ko-KR" sz="1600" b="1" err="1">
                <a:solidFill>
                  <a:schemeClr val="tx2"/>
                </a:solidFill>
                <a:latin typeface="굴림" pitchFamily="50" charset="-127"/>
              </a:rPr>
              <a:t>mv</a:t>
            </a:r>
            <a:r>
              <a:rPr lang="en-US" altLang="ko-KR" sz="1600" b="1">
                <a:solidFill>
                  <a:schemeClr val="tx2"/>
                </a:solidFill>
                <a:latin typeface="굴림" pitchFamily="50" charset="-127"/>
              </a:rPr>
              <a:t> </a:t>
            </a:r>
            <a:r>
              <a:rPr lang="ko-KR" altLang="en-US" sz="1600" b="1">
                <a:solidFill>
                  <a:schemeClr val="tx2"/>
                </a:solidFill>
                <a:latin typeface="굴림" pitchFamily="50" charset="-127"/>
              </a:rPr>
              <a:t>명령어의 차이점은 무엇일까</a:t>
            </a:r>
            <a:r>
              <a:rPr lang="en-US" altLang="ko-KR" sz="1600" b="1">
                <a:solidFill>
                  <a:schemeClr val="tx2"/>
                </a:solidFill>
                <a:latin typeface="굴림" pitchFamily="50" charset="-127"/>
              </a:rPr>
              <a:t>?</a:t>
            </a:r>
            <a:endParaRPr lang="ko-KR" altLang="en-US" sz="1600" b="1">
              <a:solidFill>
                <a:schemeClr val="tx2"/>
              </a:solidFill>
              <a:latin typeface="굴림" pitchFamily="50" charset="-127"/>
            </a:endParaRP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14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433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28675" name="내용 개체 틀 2"/>
          <p:cNvSpPr>
            <a:spLocks noGrp="1"/>
          </p:cNvSpPr>
          <p:nvPr>
            <p:ph idx="1"/>
          </p:nvPr>
        </p:nvSpPr>
        <p:spPr>
          <a:xfrm>
            <a:off x="285720" y="1343044"/>
            <a:ext cx="8705850" cy="4800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ko-KR" sz="2000" err="1"/>
              <a:t>chmod</a:t>
            </a:r>
            <a:endParaRPr lang="en-US" altLang="ko-KR" sz="2000"/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800" b="1"/>
              <a:t>파일의 권한을 변경하는 명령어</a:t>
            </a:r>
            <a:endParaRPr lang="en-US" altLang="ko-KR" sz="1800" b="1"/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800" b="1" err="1"/>
              <a:t>chmod</a:t>
            </a:r>
            <a:r>
              <a:rPr lang="ko-KR" altLang="en-US" sz="1800" b="1"/>
              <a:t>를 학습하기 전에 파일의 소유권과 허가권에 대해서 알아보자</a:t>
            </a:r>
            <a:r>
              <a:rPr lang="en-US" altLang="ko-KR" sz="1800" b="1"/>
              <a:t>.</a:t>
            </a:r>
          </a:p>
          <a:p>
            <a:pPr lvl="2"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</a:pPr>
            <a:r>
              <a:rPr lang="en-US" altLang="ko-KR" sz="1600" b="1" err="1">
                <a:solidFill>
                  <a:srgbClr val="FF0000"/>
                </a:solidFill>
              </a:rPr>
              <a:t>ls</a:t>
            </a:r>
            <a:r>
              <a:rPr lang="en-US" altLang="ko-KR" sz="1600" b="1">
                <a:solidFill>
                  <a:srgbClr val="FF0000"/>
                </a:solidFill>
              </a:rPr>
              <a:t> –l </a:t>
            </a:r>
            <a:r>
              <a:rPr lang="ko-KR" altLang="en-US" sz="1600" b="1"/>
              <a:t>명령을 입력하면 파일들의 자세한 정보를 확인할 수 있다</a:t>
            </a:r>
            <a:r>
              <a:rPr lang="en-US" altLang="ko-KR" sz="1600" b="1"/>
              <a:t>.</a:t>
            </a:r>
          </a:p>
          <a:p>
            <a:pPr lvl="2" eaLnBrk="1" hangingPunct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</a:pPr>
            <a:r>
              <a:rPr lang="ko-KR" altLang="en-US" sz="1600" b="1"/>
              <a:t>이 정보를 통해서</a:t>
            </a:r>
            <a:r>
              <a:rPr lang="en-US" altLang="ko-KR" sz="1600" b="1"/>
              <a:t>, </a:t>
            </a:r>
            <a:r>
              <a:rPr lang="ko-KR" altLang="en-US" sz="1600" b="1"/>
              <a:t>이 파일이 누구의 소유이며 어떠한 사용자는 사용할 수 없는지를 알 수 있다</a:t>
            </a:r>
            <a:r>
              <a:rPr lang="en-US" altLang="ko-KR" sz="1600" b="1"/>
              <a:t>.</a:t>
            </a:r>
            <a:endParaRPr lang="en-US" altLang="ko-KR" sz="1400" b="1">
              <a:latin typeface="굴림" pitchFamily="50" charset="-127"/>
            </a:endParaRPr>
          </a:p>
        </p:txBody>
      </p:sp>
      <p:grpSp>
        <p:nvGrpSpPr>
          <p:cNvPr id="2" name="그룹 14"/>
          <p:cNvGrpSpPr>
            <a:grpSpLocks/>
          </p:cNvGrpSpPr>
          <p:nvPr/>
        </p:nvGrpSpPr>
        <p:grpSpPr bwMode="auto">
          <a:xfrm>
            <a:off x="1043608" y="3933057"/>
            <a:ext cx="7200800" cy="1970123"/>
            <a:chOff x="1285875" y="3457575"/>
            <a:chExt cx="6127750" cy="1570886"/>
          </a:xfrm>
        </p:grpSpPr>
        <p:pic>
          <p:nvPicPr>
            <p:cNvPr id="28677" name="그림 41" descr="ls1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08100" y="3457575"/>
              <a:ext cx="6105525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78" name="직사각형 47"/>
            <p:cNvSpPr>
              <a:spLocks noChangeArrowheads="1"/>
            </p:cNvSpPr>
            <p:nvPr/>
          </p:nvSpPr>
          <p:spPr bwMode="auto">
            <a:xfrm>
              <a:off x="1285875" y="4311650"/>
              <a:ext cx="1001713" cy="20246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050" b="1">
                  <a:latin typeface="굴림" pitchFamily="50" charset="-127"/>
                </a:rPr>
                <a:t>파일의 모드</a:t>
              </a:r>
            </a:p>
          </p:txBody>
        </p:sp>
        <p:sp>
          <p:nvSpPr>
            <p:cNvPr id="28679" name="직사각형 48"/>
            <p:cNvSpPr>
              <a:spLocks noChangeArrowheads="1"/>
            </p:cNvSpPr>
            <p:nvPr/>
          </p:nvSpPr>
          <p:spPr bwMode="auto">
            <a:xfrm>
              <a:off x="2679700" y="4294188"/>
              <a:ext cx="1001713" cy="20246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050" b="1">
                  <a:latin typeface="굴림" pitchFamily="50" charset="-127"/>
                </a:rPr>
                <a:t>소유권</a:t>
              </a:r>
            </a:p>
          </p:txBody>
        </p:sp>
        <p:sp>
          <p:nvSpPr>
            <p:cNvPr id="28680" name="직사각형 49"/>
            <p:cNvSpPr>
              <a:spLocks noChangeArrowheads="1"/>
            </p:cNvSpPr>
            <p:nvPr/>
          </p:nvSpPr>
          <p:spPr bwMode="auto">
            <a:xfrm>
              <a:off x="4429125" y="4302125"/>
              <a:ext cx="1214438" cy="33129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050" b="1">
                  <a:latin typeface="굴림" pitchFamily="50" charset="-127"/>
                </a:rPr>
                <a:t>최종변경일자</a:t>
              </a:r>
              <a:endParaRPr lang="en-US" altLang="ko-KR" sz="1050" b="1">
                <a:latin typeface="굴림" pitchFamily="50" charset="-127"/>
              </a:endParaRPr>
            </a:p>
            <a:p>
              <a:pPr algn="ctr"/>
              <a:r>
                <a:rPr lang="ko-KR" altLang="en-US" sz="1050" b="1">
                  <a:latin typeface="굴림" pitchFamily="50" charset="-127"/>
                </a:rPr>
                <a:t>및 시간</a:t>
              </a:r>
            </a:p>
          </p:txBody>
        </p:sp>
        <p:sp>
          <p:nvSpPr>
            <p:cNvPr id="28681" name="직사각형 50"/>
            <p:cNvSpPr>
              <a:spLocks noChangeArrowheads="1"/>
            </p:cNvSpPr>
            <p:nvPr/>
          </p:nvSpPr>
          <p:spPr bwMode="auto">
            <a:xfrm>
              <a:off x="3143250" y="4810125"/>
              <a:ext cx="1001713" cy="20246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050" b="1">
                  <a:latin typeface="굴림" pitchFamily="50" charset="-127"/>
                </a:rPr>
                <a:t>소유그룹</a:t>
              </a:r>
            </a:p>
          </p:txBody>
        </p:sp>
        <p:sp>
          <p:nvSpPr>
            <p:cNvPr id="28682" name="직사각형 51"/>
            <p:cNvSpPr>
              <a:spLocks noChangeArrowheads="1"/>
            </p:cNvSpPr>
            <p:nvPr/>
          </p:nvSpPr>
          <p:spPr bwMode="auto">
            <a:xfrm>
              <a:off x="2000250" y="4802188"/>
              <a:ext cx="1001713" cy="20246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050" b="1">
                  <a:latin typeface="굴림" pitchFamily="50" charset="-127"/>
                </a:rPr>
                <a:t>링크 수</a:t>
              </a:r>
            </a:p>
          </p:txBody>
        </p:sp>
        <p:sp>
          <p:nvSpPr>
            <p:cNvPr id="28683" name="직사각형 52"/>
            <p:cNvSpPr>
              <a:spLocks noChangeArrowheads="1"/>
            </p:cNvSpPr>
            <p:nvPr/>
          </p:nvSpPr>
          <p:spPr bwMode="auto">
            <a:xfrm>
              <a:off x="4213225" y="4826000"/>
              <a:ext cx="1001713" cy="20246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050" b="1">
                  <a:latin typeface="굴림" pitchFamily="50" charset="-127"/>
                </a:rPr>
                <a:t>파일크기</a:t>
              </a:r>
            </a:p>
          </p:txBody>
        </p:sp>
        <p:sp>
          <p:nvSpPr>
            <p:cNvPr id="28684" name="직사각형 53"/>
            <p:cNvSpPr>
              <a:spLocks noChangeArrowheads="1"/>
            </p:cNvSpPr>
            <p:nvPr/>
          </p:nvSpPr>
          <p:spPr bwMode="auto">
            <a:xfrm>
              <a:off x="5713413" y="4302125"/>
              <a:ext cx="1001712" cy="33129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050" b="1">
                  <a:latin typeface="굴림" pitchFamily="50" charset="-127"/>
                </a:rPr>
                <a:t>파일</a:t>
              </a:r>
              <a:r>
                <a:rPr lang="en-US" altLang="ko-KR" sz="1050" b="1">
                  <a:latin typeface="굴림" pitchFamily="50" charset="-127"/>
                </a:rPr>
                <a:t>/</a:t>
              </a:r>
              <a:r>
                <a:rPr lang="ko-KR" altLang="en-US" sz="1050" b="1" err="1">
                  <a:latin typeface="굴림" pitchFamily="50" charset="-127"/>
                </a:rPr>
                <a:t>디렉토리</a:t>
              </a:r>
              <a:endParaRPr lang="en-US" altLang="ko-KR" sz="1050" b="1">
                <a:latin typeface="굴림" pitchFamily="50" charset="-127"/>
              </a:endParaRPr>
            </a:p>
            <a:p>
              <a:pPr algn="ctr"/>
              <a:r>
                <a:rPr lang="ko-KR" altLang="en-US" sz="1050" b="1">
                  <a:latin typeface="굴림" pitchFamily="50" charset="-127"/>
                </a:rPr>
                <a:t>이름</a:t>
              </a:r>
            </a:p>
          </p:txBody>
        </p:sp>
        <p:cxnSp>
          <p:nvCxnSpPr>
            <p:cNvPr id="28685" name="직선 화살표 연결선 55"/>
            <p:cNvCxnSpPr>
              <a:cxnSpLocks noChangeShapeType="1"/>
            </p:cNvCxnSpPr>
            <p:nvPr/>
          </p:nvCxnSpPr>
          <p:spPr bwMode="auto">
            <a:xfrm rot="16200000" flipH="1">
              <a:off x="1701006" y="4226719"/>
              <a:ext cx="168275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686" name="직선 화살표 연결선 63"/>
            <p:cNvCxnSpPr>
              <a:cxnSpLocks noChangeShapeType="1"/>
              <a:endCxn id="28682" idx="0"/>
            </p:cNvCxnSpPr>
            <p:nvPr/>
          </p:nvCxnSpPr>
          <p:spPr bwMode="auto">
            <a:xfrm>
              <a:off x="2500313" y="4121150"/>
              <a:ext cx="794" cy="68103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687" name="직선 화살표 연결선 65"/>
            <p:cNvCxnSpPr>
              <a:cxnSpLocks noChangeShapeType="1"/>
            </p:cNvCxnSpPr>
            <p:nvPr/>
          </p:nvCxnSpPr>
          <p:spPr bwMode="auto">
            <a:xfrm rot="16200000" flipH="1">
              <a:off x="3089275" y="4219576"/>
              <a:ext cx="168275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688" name="직선 화살표 연결선 68"/>
            <p:cNvCxnSpPr>
              <a:cxnSpLocks noChangeShapeType="1"/>
            </p:cNvCxnSpPr>
            <p:nvPr/>
          </p:nvCxnSpPr>
          <p:spPr bwMode="auto">
            <a:xfrm rot="16200000" flipH="1">
              <a:off x="3606800" y="4464050"/>
              <a:ext cx="642938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689" name="직선 화살표 연결선 70"/>
            <p:cNvCxnSpPr>
              <a:cxnSpLocks noChangeShapeType="1"/>
            </p:cNvCxnSpPr>
            <p:nvPr/>
          </p:nvCxnSpPr>
          <p:spPr bwMode="auto">
            <a:xfrm rot="16200000" flipH="1">
              <a:off x="3963988" y="4464050"/>
              <a:ext cx="642938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690" name="직선 화살표 연결선 71"/>
            <p:cNvCxnSpPr>
              <a:cxnSpLocks noChangeShapeType="1"/>
            </p:cNvCxnSpPr>
            <p:nvPr/>
          </p:nvCxnSpPr>
          <p:spPr bwMode="auto">
            <a:xfrm rot="16200000" flipH="1">
              <a:off x="4915694" y="4226719"/>
              <a:ext cx="168275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691" name="직선 화살표 연결선 72"/>
            <p:cNvCxnSpPr>
              <a:cxnSpLocks noChangeShapeType="1"/>
            </p:cNvCxnSpPr>
            <p:nvPr/>
          </p:nvCxnSpPr>
          <p:spPr bwMode="auto">
            <a:xfrm rot="16200000" flipH="1">
              <a:off x="5830094" y="4218782"/>
              <a:ext cx="168275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21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15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86177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내용 개체 틀 2"/>
          <p:cNvSpPr>
            <a:spLocks noGrp="1"/>
          </p:cNvSpPr>
          <p:nvPr>
            <p:ph idx="1"/>
          </p:nvPr>
        </p:nvSpPr>
        <p:spPr>
          <a:xfrm>
            <a:off x="285720" y="1343044"/>
            <a:ext cx="8705850" cy="4800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2000"/>
              <a:t>파일 모드는</a:t>
            </a:r>
            <a:r>
              <a:rPr lang="en-US" altLang="ko-KR" sz="2000"/>
              <a:t>  </a:t>
            </a:r>
            <a:r>
              <a:rPr lang="ko-KR" altLang="en-US" sz="2000"/>
              <a:t>다음과 같다</a:t>
            </a:r>
            <a:r>
              <a:rPr lang="en-US" altLang="ko-KR" sz="2000"/>
              <a:t>.</a:t>
            </a:r>
          </a:p>
          <a:p>
            <a:pPr>
              <a:spcBef>
                <a:spcPct val="0"/>
              </a:spcBef>
              <a:buNone/>
            </a:pPr>
            <a:r>
              <a:rPr lang="ko-KR" altLang="en-US" sz="2000"/>
              <a:t>     </a:t>
            </a:r>
            <a:endParaRPr lang="en-US" altLang="ko-KR" sz="2000"/>
          </a:p>
          <a:p>
            <a:pPr>
              <a:spcBef>
                <a:spcPct val="0"/>
              </a:spcBef>
              <a:buNone/>
            </a:pPr>
            <a:endParaRPr lang="en-US" altLang="ko-KR" sz="2000"/>
          </a:p>
          <a:p>
            <a:pPr>
              <a:spcBef>
                <a:spcPct val="0"/>
              </a:spcBef>
              <a:buNone/>
            </a:pPr>
            <a:endParaRPr lang="en-US" altLang="ko-KR" sz="2000"/>
          </a:p>
          <a:p>
            <a:pPr>
              <a:spcBef>
                <a:spcPct val="0"/>
              </a:spcBef>
              <a:buNone/>
            </a:pPr>
            <a:endParaRPr lang="en-US" altLang="ko-KR" sz="2000"/>
          </a:p>
          <a:p>
            <a:pPr>
              <a:spcBef>
                <a:spcPct val="0"/>
              </a:spcBef>
              <a:buNone/>
            </a:pPr>
            <a:endParaRPr lang="en-US" altLang="ko-KR" sz="2000"/>
          </a:p>
          <a:p>
            <a:pPr>
              <a:spcBef>
                <a:spcPct val="0"/>
              </a:spcBef>
              <a:buNone/>
            </a:pPr>
            <a:r>
              <a:rPr lang="ko-KR" altLang="en-US" sz="2000"/>
              <a:t>예</a:t>
            </a:r>
            <a:r>
              <a:rPr lang="en-US" altLang="ko-KR" sz="2000"/>
              <a:t>1</a:t>
            </a:r>
          </a:p>
          <a:p>
            <a:pPr lvl="1">
              <a:spcBef>
                <a:spcPct val="0"/>
              </a:spcBef>
            </a:pPr>
            <a:r>
              <a:rPr lang="en-US" altLang="ko-KR" sz="1800" b="1"/>
              <a:t>TestFile.txt</a:t>
            </a:r>
            <a:r>
              <a:rPr lang="ko-KR" altLang="en-US" sz="1800" b="1"/>
              <a:t>는 디렉토리가 아닌 파일</a:t>
            </a:r>
            <a:r>
              <a:rPr lang="en-US" altLang="ko-KR" sz="1800" b="1"/>
              <a:t>(-)</a:t>
            </a:r>
            <a:r>
              <a:rPr lang="ko-KR" altLang="en-US" sz="1800" b="1"/>
              <a:t>이며</a:t>
            </a:r>
            <a:r>
              <a:rPr lang="en-US" altLang="ko-KR" sz="1800" b="1"/>
              <a:t>, </a:t>
            </a:r>
          </a:p>
          <a:p>
            <a:pPr marL="476250" lvl="1" indent="0">
              <a:spcBef>
                <a:spcPct val="0"/>
              </a:spcBef>
              <a:buNone/>
            </a:pPr>
            <a:r>
              <a:rPr lang="ko-KR" altLang="en-US" sz="1800" b="1"/>
              <a:t>파일 작성자</a:t>
            </a:r>
            <a:r>
              <a:rPr lang="en-US" altLang="ko-KR" sz="1800" b="1"/>
              <a:t>, </a:t>
            </a:r>
            <a:r>
              <a:rPr lang="ko-KR" altLang="en-US" sz="1800" b="1"/>
              <a:t>같은 그룹에 속해 있는 사용자</a:t>
            </a:r>
            <a:r>
              <a:rPr lang="en-US" altLang="ko-KR" sz="1800" b="1"/>
              <a:t>, </a:t>
            </a:r>
            <a:r>
              <a:rPr lang="ko-KR" altLang="en-US" sz="1800" b="1"/>
              <a:t>그 외의 사용자들도 읽어볼 수 있는</a:t>
            </a:r>
            <a:r>
              <a:rPr lang="en-US" altLang="ko-KR" sz="1800" b="1"/>
              <a:t>(r)</a:t>
            </a:r>
            <a:r>
              <a:rPr lang="ko-KR" altLang="en-US" sz="1800" b="1"/>
              <a:t> 권한이 설정되어 있다</a:t>
            </a:r>
            <a:r>
              <a:rPr lang="en-US" altLang="ko-KR" sz="1800" b="1"/>
              <a:t>. </a:t>
            </a:r>
            <a:r>
              <a:rPr lang="ko-KR" altLang="en-US" sz="1800" b="1"/>
              <a:t>그리고 파일작성자만이 쓰기</a:t>
            </a:r>
            <a:r>
              <a:rPr lang="en-US" altLang="ko-KR" sz="1800" b="1"/>
              <a:t>(w)</a:t>
            </a:r>
            <a:r>
              <a:rPr lang="ko-KR" altLang="en-US" sz="1800" b="1"/>
              <a:t> 권한을 가지고 있다</a:t>
            </a:r>
            <a:r>
              <a:rPr lang="en-US" altLang="ko-KR" sz="1800" b="1"/>
              <a:t>.</a:t>
            </a:r>
          </a:p>
          <a:p>
            <a:pPr>
              <a:spcBef>
                <a:spcPct val="0"/>
              </a:spcBef>
              <a:buNone/>
            </a:pPr>
            <a:endParaRPr lang="en-US" altLang="ko-KR" sz="2000"/>
          </a:p>
          <a:p>
            <a:pPr>
              <a:spcBef>
                <a:spcPct val="0"/>
              </a:spcBef>
              <a:buNone/>
            </a:pPr>
            <a:r>
              <a:rPr lang="en-US" altLang="ko-KR" sz="2000"/>
              <a:t>Q.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1800" b="1"/>
              <a:t>파일인가</a:t>
            </a:r>
            <a:r>
              <a:rPr lang="en-US" altLang="ko-KR" sz="1800" b="1"/>
              <a:t>? </a:t>
            </a:r>
            <a:r>
              <a:rPr lang="ko-KR" altLang="en-US" sz="1800" b="1" err="1"/>
              <a:t>디렉토리인가</a:t>
            </a:r>
            <a:r>
              <a:rPr lang="en-US" altLang="ko-KR" sz="1800" b="1"/>
              <a:t>?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1800" b="1"/>
              <a:t>파일 작성자가 가지고 있는 권한들은 무엇인가</a:t>
            </a:r>
            <a:r>
              <a:rPr lang="en-US" altLang="ko-KR" sz="1800" b="1"/>
              <a:t>?</a:t>
            </a:r>
            <a:endParaRPr lang="en-US" altLang="ko-KR" sz="1800" b="1" err="1"/>
          </a:p>
        </p:txBody>
      </p:sp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grpSp>
        <p:nvGrpSpPr>
          <p:cNvPr id="21" name="그룹 39"/>
          <p:cNvGrpSpPr>
            <a:grpSpLocks/>
          </p:cNvGrpSpPr>
          <p:nvPr/>
        </p:nvGrpSpPr>
        <p:grpSpPr bwMode="auto">
          <a:xfrm>
            <a:off x="285720" y="1752997"/>
            <a:ext cx="8724213" cy="1318813"/>
            <a:chOff x="712767" y="5023463"/>
            <a:chExt cx="8724267" cy="1318167"/>
          </a:xfrm>
        </p:grpSpPr>
        <p:grpSp>
          <p:nvGrpSpPr>
            <p:cNvPr id="22" name="그룹 60"/>
            <p:cNvGrpSpPr>
              <a:grpSpLocks/>
            </p:cNvGrpSpPr>
            <p:nvPr/>
          </p:nvGrpSpPr>
          <p:grpSpPr bwMode="auto">
            <a:xfrm>
              <a:off x="712767" y="5259858"/>
              <a:ext cx="2510075" cy="1081772"/>
              <a:chOff x="712767" y="5259858"/>
              <a:chExt cx="2510075" cy="1081772"/>
            </a:xfrm>
          </p:grpSpPr>
          <p:grpSp>
            <p:nvGrpSpPr>
              <p:cNvPr id="25" name="그룹 39"/>
              <p:cNvGrpSpPr>
                <a:grpSpLocks/>
              </p:cNvGrpSpPr>
              <p:nvPr/>
            </p:nvGrpSpPr>
            <p:grpSpPr bwMode="auto">
              <a:xfrm>
                <a:off x="1300142" y="5259858"/>
                <a:ext cx="1804316" cy="338388"/>
                <a:chOff x="767420" y="5259858"/>
                <a:chExt cx="1804316" cy="338388"/>
              </a:xfrm>
            </p:grpSpPr>
            <p:sp>
              <p:nvSpPr>
                <p:cNvPr id="34" name="직사각형 60"/>
                <p:cNvSpPr>
                  <a:spLocks noChangeArrowheads="1"/>
                </p:cNvSpPr>
                <p:nvPr/>
              </p:nvSpPr>
              <p:spPr bwMode="auto">
                <a:xfrm>
                  <a:off x="767420" y="5259858"/>
                  <a:ext cx="1804316" cy="338388"/>
                </a:xfrm>
                <a:prstGeom prst="rect">
                  <a:avLst/>
                </a:prstGeom>
                <a:solidFill>
                  <a:schemeClr val="tx1"/>
                </a:solidFill>
                <a:ln w="25400" algn="ctr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ko-KR">
                      <a:solidFill>
                        <a:schemeClr val="bg1"/>
                      </a:solidFill>
                    </a:rPr>
                    <a:t>d    </a:t>
                  </a:r>
                  <a:r>
                    <a:rPr lang="en-US" altLang="ko-KR" err="1">
                      <a:solidFill>
                        <a:schemeClr val="bg1"/>
                      </a:solidFill>
                    </a:rPr>
                    <a:t>rwx</a:t>
                  </a:r>
                  <a:r>
                    <a:rPr lang="en-US" altLang="ko-KR">
                      <a:solidFill>
                        <a:schemeClr val="bg1"/>
                      </a:solidFill>
                    </a:rPr>
                    <a:t>   </a:t>
                  </a:r>
                  <a:r>
                    <a:rPr lang="en-US" altLang="ko-KR" err="1">
                      <a:solidFill>
                        <a:schemeClr val="bg1"/>
                      </a:solidFill>
                    </a:rPr>
                    <a:t>rwx</a:t>
                  </a:r>
                  <a:r>
                    <a:rPr lang="en-US" altLang="ko-KR">
                      <a:solidFill>
                        <a:schemeClr val="bg1"/>
                      </a:solidFill>
                    </a:rPr>
                    <a:t>   </a:t>
                  </a:r>
                  <a:r>
                    <a:rPr lang="en-US" altLang="ko-KR" err="1">
                      <a:solidFill>
                        <a:schemeClr val="bg1"/>
                      </a:solidFill>
                    </a:rPr>
                    <a:t>rwx</a:t>
                  </a:r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직사각형 61"/>
                <p:cNvSpPr>
                  <a:spLocks noChangeArrowheads="1"/>
                </p:cNvSpPr>
                <p:nvPr/>
              </p:nvSpPr>
              <p:spPr bwMode="auto">
                <a:xfrm>
                  <a:off x="804152" y="5302716"/>
                  <a:ext cx="220440" cy="261610"/>
                </a:xfrm>
                <a:prstGeom prst="rect">
                  <a:avLst/>
                </a:prstGeom>
                <a:noFill/>
                <a:ln w="12700" algn="ctr">
                  <a:solidFill>
                    <a:schemeClr val="bg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spAutoFit/>
                </a:bodyPr>
                <a:lstStyle/>
                <a:p>
                  <a:endParaRPr lang="ko-KR" altLang="en-US" sz="1100"/>
                </a:p>
              </p:txBody>
            </p:sp>
            <p:sp>
              <p:nvSpPr>
                <p:cNvPr id="36" name="직사각형 62"/>
                <p:cNvSpPr>
                  <a:spLocks noChangeArrowheads="1"/>
                </p:cNvSpPr>
                <p:nvPr/>
              </p:nvSpPr>
              <p:spPr bwMode="auto">
                <a:xfrm>
                  <a:off x="1065412" y="5302716"/>
                  <a:ext cx="442918" cy="261610"/>
                </a:xfrm>
                <a:prstGeom prst="rect">
                  <a:avLst/>
                </a:prstGeom>
                <a:noFill/>
                <a:ln w="12700" algn="ctr">
                  <a:solidFill>
                    <a:schemeClr val="bg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spAutoFit/>
                </a:bodyPr>
                <a:lstStyle/>
                <a:p>
                  <a:endParaRPr lang="ko-KR" altLang="en-US" sz="1100"/>
                </a:p>
              </p:txBody>
            </p:sp>
            <p:sp>
              <p:nvSpPr>
                <p:cNvPr id="37" name="직사각형 63"/>
                <p:cNvSpPr>
                  <a:spLocks noChangeArrowheads="1"/>
                </p:cNvSpPr>
                <p:nvPr/>
              </p:nvSpPr>
              <p:spPr bwMode="auto">
                <a:xfrm>
                  <a:off x="1557314" y="5302716"/>
                  <a:ext cx="442918" cy="261610"/>
                </a:xfrm>
                <a:prstGeom prst="rect">
                  <a:avLst/>
                </a:prstGeom>
                <a:noFill/>
                <a:ln w="12700" algn="ctr">
                  <a:solidFill>
                    <a:schemeClr val="bg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spAutoFit/>
                </a:bodyPr>
                <a:lstStyle/>
                <a:p>
                  <a:endParaRPr lang="ko-KR" altLang="en-US" sz="1100"/>
                </a:p>
              </p:txBody>
            </p:sp>
            <p:sp>
              <p:nvSpPr>
                <p:cNvPr id="38" name="직사각형 64"/>
                <p:cNvSpPr>
                  <a:spLocks noChangeArrowheads="1"/>
                </p:cNvSpPr>
                <p:nvPr/>
              </p:nvSpPr>
              <p:spPr bwMode="auto">
                <a:xfrm>
                  <a:off x="2049216" y="5308164"/>
                  <a:ext cx="442918" cy="261610"/>
                </a:xfrm>
                <a:prstGeom prst="rect">
                  <a:avLst/>
                </a:prstGeom>
                <a:noFill/>
                <a:ln w="12700" algn="ctr">
                  <a:solidFill>
                    <a:schemeClr val="bg1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spAutoFit/>
                </a:bodyPr>
                <a:lstStyle/>
                <a:p>
                  <a:endParaRPr lang="ko-KR" altLang="en-US" sz="1100"/>
                </a:p>
              </p:txBody>
            </p:sp>
          </p:grpSp>
          <p:sp>
            <p:nvSpPr>
              <p:cNvPr id="26" name="직사각형 47"/>
              <p:cNvSpPr>
                <a:spLocks noChangeArrowheads="1"/>
              </p:cNvSpPr>
              <p:nvPr/>
            </p:nvSpPr>
            <p:spPr bwMode="auto">
              <a:xfrm>
                <a:off x="712767" y="5754705"/>
                <a:ext cx="1001713" cy="246063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r>
                  <a:rPr lang="ko-KR" altLang="en-US" sz="1000" b="1">
                    <a:latin typeface="굴림" pitchFamily="50" charset="-127"/>
                  </a:rPr>
                  <a:t>파일의  종류</a:t>
                </a:r>
              </a:p>
            </p:txBody>
          </p:sp>
          <p:cxnSp>
            <p:nvCxnSpPr>
              <p:cNvPr id="27" name="직선 화살표 연결선 55"/>
              <p:cNvCxnSpPr>
                <a:cxnSpLocks noChangeShapeType="1"/>
                <a:stCxn id="35" idx="2"/>
              </p:cNvCxnSpPr>
              <p:nvPr/>
            </p:nvCxnSpPr>
            <p:spPr bwMode="auto">
              <a:xfrm rot="5400000">
                <a:off x="1290849" y="5591983"/>
                <a:ext cx="183903" cy="12858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" name="직사각형 47"/>
              <p:cNvSpPr>
                <a:spLocks noChangeArrowheads="1"/>
              </p:cNvSpPr>
              <p:nvPr/>
            </p:nvSpPr>
            <p:spPr bwMode="auto">
              <a:xfrm>
                <a:off x="1045465" y="6080927"/>
                <a:ext cx="1001713" cy="246063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000" b="1">
                    <a:latin typeface="굴림" pitchFamily="50" charset="-127"/>
                  </a:rPr>
                  <a:t>파일 작성자</a:t>
                </a:r>
              </a:p>
            </p:txBody>
          </p:sp>
          <p:cxnSp>
            <p:nvCxnSpPr>
              <p:cNvPr id="29" name="직선 화살표 연결선 55"/>
              <p:cNvCxnSpPr>
                <a:cxnSpLocks noChangeShapeType="1"/>
                <a:stCxn id="36" idx="2"/>
              </p:cNvCxnSpPr>
              <p:nvPr/>
            </p:nvCxnSpPr>
            <p:spPr bwMode="auto">
              <a:xfrm rot="5400000">
                <a:off x="1548816" y="5801431"/>
                <a:ext cx="507882" cy="33673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0" name="직사각형 47"/>
              <p:cNvSpPr>
                <a:spLocks noChangeArrowheads="1"/>
              </p:cNvSpPr>
              <p:nvPr/>
            </p:nvSpPr>
            <p:spPr bwMode="auto">
              <a:xfrm>
                <a:off x="1884355" y="5756044"/>
                <a:ext cx="915985" cy="24622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r>
                  <a:rPr lang="ko-KR" altLang="en-US" sz="1000" b="1">
                    <a:latin typeface="굴림" pitchFamily="50" charset="-127"/>
                  </a:rPr>
                  <a:t>그룹 작성자</a:t>
                </a:r>
              </a:p>
            </p:txBody>
          </p:sp>
          <p:cxnSp>
            <p:nvCxnSpPr>
              <p:cNvPr id="31" name="직선 화살표 연결선 55"/>
              <p:cNvCxnSpPr>
                <a:cxnSpLocks noChangeShapeType="1"/>
                <a:stCxn id="37" idx="2"/>
                <a:endCxn id="30" idx="0"/>
              </p:cNvCxnSpPr>
              <p:nvPr/>
            </p:nvCxnSpPr>
            <p:spPr bwMode="auto">
              <a:xfrm rot="16200000" flipH="1">
                <a:off x="2231062" y="5644758"/>
                <a:ext cx="191718" cy="30853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2" name="직사각형 47"/>
              <p:cNvSpPr>
                <a:spLocks noChangeArrowheads="1"/>
              </p:cNvSpPr>
              <p:nvPr/>
            </p:nvSpPr>
            <p:spPr bwMode="auto">
              <a:xfrm>
                <a:off x="2306857" y="6095409"/>
                <a:ext cx="915985" cy="24622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000" b="1">
                    <a:latin typeface="굴림" pitchFamily="50" charset="-127"/>
                  </a:rPr>
                  <a:t>기타 사용자</a:t>
                </a:r>
              </a:p>
            </p:txBody>
          </p:sp>
          <p:cxnSp>
            <p:nvCxnSpPr>
              <p:cNvPr id="33" name="직선 화살표 연결선 55"/>
              <p:cNvCxnSpPr>
                <a:cxnSpLocks noChangeShapeType="1"/>
                <a:stCxn id="38" idx="2"/>
              </p:cNvCxnSpPr>
              <p:nvPr/>
            </p:nvCxnSpPr>
            <p:spPr bwMode="auto">
              <a:xfrm rot="16200000" flipH="1">
                <a:off x="2614945" y="5758225"/>
                <a:ext cx="502432" cy="12552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4" name="사각형 설명선 43"/>
            <p:cNvSpPr>
              <a:spLocks noChangeArrowheads="1"/>
            </p:cNvSpPr>
            <p:nvPr/>
          </p:nvSpPr>
          <p:spPr bwMode="auto">
            <a:xfrm>
              <a:off x="3475938" y="5023463"/>
              <a:ext cx="5961096" cy="1199741"/>
            </a:xfrm>
            <a:prstGeom prst="wedgeRectCallout">
              <a:avLst>
                <a:gd name="adj1" fmla="val -53773"/>
                <a:gd name="adj2" fmla="val -8477"/>
              </a:avLst>
            </a:prstGeom>
            <a:noFill/>
            <a:ln w="6350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d</a:t>
              </a:r>
              <a:r>
                <a:rPr lang="ko-KR" altLang="en-US" sz="1200" b="1"/>
                <a:t>는 디렉토리를 의미하고</a:t>
              </a:r>
              <a:r>
                <a:rPr lang="en-US" altLang="ko-KR" sz="1200" b="1"/>
                <a:t>, </a:t>
              </a:r>
              <a:r>
                <a:rPr lang="ko-KR" altLang="en-US" sz="1200" b="1"/>
                <a:t>만약 이 위치에 </a:t>
              </a:r>
              <a:r>
                <a:rPr lang="en-US" altLang="ko-KR" sz="1200" b="1">
                  <a:solidFill>
                    <a:srgbClr val="FF0000"/>
                  </a:solidFill>
                  <a:cs typeface="Times New Roman" pitchFamily="18" charset="0"/>
                </a:rPr>
                <a:t>─</a:t>
              </a:r>
              <a:r>
                <a:rPr lang="ko-KR" altLang="en-US" sz="1200" b="1">
                  <a:cs typeface="Times New Roman" pitchFamily="18" charset="0"/>
                </a:rPr>
                <a:t>이 표시되어 있다면 파일이라는 의미이다</a:t>
              </a:r>
              <a:r>
                <a:rPr lang="en-US" altLang="ko-KR" sz="1200" b="1">
                  <a:cs typeface="Times New Roman" pitchFamily="18" charset="0"/>
                </a:rPr>
                <a:t>.</a:t>
              </a:r>
            </a:p>
            <a:p>
              <a:r>
                <a:rPr lang="ko-KR" altLang="en-US" sz="1200" b="1">
                  <a:cs typeface="Times New Roman" pitchFamily="18" charset="0"/>
                </a:rPr>
                <a:t>그 다음 문자는 차례로 </a:t>
              </a:r>
              <a:r>
                <a:rPr lang="ko-KR" altLang="en-US" sz="1200" b="1">
                  <a:solidFill>
                    <a:srgbClr val="FF0000"/>
                  </a:solidFill>
                  <a:cs typeface="Times New Roman" pitchFamily="18" charset="0"/>
                </a:rPr>
                <a:t>파일의 작성자</a:t>
              </a:r>
              <a:r>
                <a:rPr lang="en-US" altLang="ko-KR" sz="1200" b="1">
                  <a:solidFill>
                    <a:srgbClr val="FF0000"/>
                  </a:solidFill>
                  <a:cs typeface="Times New Roman" pitchFamily="18" charset="0"/>
                </a:rPr>
                <a:t>, </a:t>
              </a:r>
              <a:r>
                <a:rPr lang="ko-KR" altLang="en-US" sz="1200" b="1">
                  <a:solidFill>
                    <a:srgbClr val="FF0000"/>
                  </a:solidFill>
                  <a:cs typeface="Times New Roman" pitchFamily="18" charset="0"/>
                </a:rPr>
                <a:t>작성자가 속한 그룹</a:t>
              </a:r>
              <a:r>
                <a:rPr lang="en-US" altLang="ko-KR" sz="1200" b="1">
                  <a:solidFill>
                    <a:srgbClr val="FF0000"/>
                  </a:solidFill>
                  <a:cs typeface="Times New Roman" pitchFamily="18" charset="0"/>
                </a:rPr>
                <a:t>, </a:t>
              </a:r>
              <a:r>
                <a:rPr lang="ko-KR" altLang="en-US" sz="1200" b="1">
                  <a:solidFill>
                    <a:srgbClr val="FF0000"/>
                  </a:solidFill>
                  <a:cs typeface="Times New Roman" pitchFamily="18" charset="0"/>
                </a:rPr>
                <a:t>그 외의 기타 사용자에 대한 읽기</a:t>
              </a:r>
              <a:r>
                <a:rPr lang="en-US" altLang="ko-KR" sz="1200" b="1">
                  <a:solidFill>
                    <a:srgbClr val="FF0000"/>
                  </a:solidFill>
                  <a:cs typeface="Times New Roman" pitchFamily="18" charset="0"/>
                </a:rPr>
                <a:t>(r), </a:t>
              </a:r>
              <a:r>
                <a:rPr lang="ko-KR" altLang="en-US" sz="1200" b="1">
                  <a:solidFill>
                    <a:srgbClr val="FF0000"/>
                  </a:solidFill>
                  <a:cs typeface="Times New Roman" pitchFamily="18" charset="0"/>
                </a:rPr>
                <a:t>쓰기</a:t>
              </a:r>
              <a:r>
                <a:rPr lang="en-US" altLang="ko-KR" sz="1200" b="1">
                  <a:solidFill>
                    <a:srgbClr val="FF0000"/>
                  </a:solidFill>
                  <a:cs typeface="Times New Roman" pitchFamily="18" charset="0"/>
                </a:rPr>
                <a:t>(w), </a:t>
              </a:r>
              <a:r>
                <a:rPr lang="ko-KR" altLang="en-US" sz="1200" b="1">
                  <a:solidFill>
                    <a:srgbClr val="FF0000"/>
                  </a:solidFill>
                  <a:cs typeface="Times New Roman" pitchFamily="18" charset="0"/>
                </a:rPr>
                <a:t>실행</a:t>
              </a:r>
              <a:r>
                <a:rPr lang="en-US" altLang="ko-KR" sz="1200" b="1">
                  <a:solidFill>
                    <a:srgbClr val="FF0000"/>
                  </a:solidFill>
                  <a:cs typeface="Times New Roman" pitchFamily="18" charset="0"/>
                </a:rPr>
                <a:t>(x)</a:t>
              </a:r>
              <a:r>
                <a:rPr lang="ko-KR" altLang="en-US" sz="1200" b="1">
                  <a:solidFill>
                    <a:srgbClr val="FF0000"/>
                  </a:solidFill>
                  <a:cs typeface="Times New Roman" pitchFamily="18" charset="0"/>
                </a:rPr>
                <a:t>의 허가 유무</a:t>
              </a:r>
              <a:r>
                <a:rPr lang="ko-KR" altLang="en-US" sz="1200" b="1">
                  <a:cs typeface="Times New Roman" pitchFamily="18" charset="0"/>
                </a:rPr>
                <a:t>를 나타낸다</a:t>
              </a:r>
              <a:r>
                <a:rPr lang="en-US" altLang="ko-KR" sz="1200" b="1">
                  <a:cs typeface="Times New Roman" pitchFamily="18" charset="0"/>
                </a:rPr>
                <a:t>.</a:t>
              </a:r>
            </a:p>
            <a:p>
              <a:r>
                <a:rPr lang="ko-KR" altLang="en-US" sz="1200" b="1">
                  <a:solidFill>
                    <a:srgbClr val="FF0000"/>
                  </a:solidFill>
                  <a:cs typeface="Times New Roman" pitchFamily="18" charset="0"/>
                </a:rPr>
                <a:t>각 기호</a:t>
              </a:r>
              <a:r>
                <a:rPr lang="en-US" altLang="ko-KR" sz="1200" b="1">
                  <a:solidFill>
                    <a:srgbClr val="FF0000"/>
                  </a:solidFill>
                  <a:cs typeface="Times New Roman" pitchFamily="18" charset="0"/>
                </a:rPr>
                <a:t>(</a:t>
              </a:r>
              <a:r>
                <a:rPr lang="en-US" altLang="ko-KR" sz="1200" b="1" err="1">
                  <a:solidFill>
                    <a:srgbClr val="FF0000"/>
                  </a:solidFill>
                  <a:cs typeface="Times New Roman" pitchFamily="18" charset="0"/>
                </a:rPr>
                <a:t>rwx</a:t>
              </a:r>
              <a:r>
                <a:rPr lang="en-US" altLang="ko-KR" sz="1200" b="1">
                  <a:solidFill>
                    <a:srgbClr val="FF0000"/>
                  </a:solidFill>
                  <a:cs typeface="Times New Roman" pitchFamily="18" charset="0"/>
                </a:rPr>
                <a:t>)</a:t>
              </a:r>
              <a:r>
                <a:rPr lang="ko-KR" altLang="en-US" sz="1200" b="1">
                  <a:cs typeface="Times New Roman" pitchFamily="18" charset="0"/>
                </a:rPr>
                <a:t>가 표시되어 있다면 읽기</a:t>
              </a:r>
              <a:r>
                <a:rPr lang="en-US" altLang="ko-KR" sz="1200" b="1">
                  <a:cs typeface="Times New Roman" pitchFamily="18" charset="0"/>
                </a:rPr>
                <a:t>, </a:t>
              </a:r>
              <a:r>
                <a:rPr lang="ko-KR" altLang="en-US" sz="1200" b="1">
                  <a:cs typeface="Times New Roman" pitchFamily="18" charset="0"/>
                </a:rPr>
                <a:t>쓰기</a:t>
              </a:r>
              <a:r>
                <a:rPr lang="en-US" altLang="ko-KR" sz="1200" b="1">
                  <a:cs typeface="Times New Roman" pitchFamily="18" charset="0"/>
                </a:rPr>
                <a:t>, </a:t>
              </a:r>
              <a:r>
                <a:rPr lang="ko-KR" altLang="en-US" sz="1200" b="1">
                  <a:cs typeface="Times New Roman" pitchFamily="18" charset="0"/>
                </a:rPr>
                <a:t>실행에 대한 권리를 허용한다는 것이고</a:t>
              </a:r>
              <a:r>
                <a:rPr lang="en-US" altLang="ko-KR" sz="1200" b="1">
                  <a:cs typeface="Times New Roman" pitchFamily="18" charset="0"/>
                </a:rPr>
                <a:t>,</a:t>
              </a:r>
            </a:p>
            <a:p>
              <a:r>
                <a:rPr lang="en-US" altLang="ko-KR" sz="1200" b="1" err="1">
                  <a:cs typeface="Times New Roman" pitchFamily="18" charset="0"/>
                </a:rPr>
                <a:t>rwx</a:t>
              </a:r>
              <a:r>
                <a:rPr lang="en-US" altLang="ko-KR" sz="1200" b="1">
                  <a:cs typeface="Times New Roman" pitchFamily="18" charset="0"/>
                </a:rPr>
                <a:t>  </a:t>
              </a:r>
              <a:r>
                <a:rPr lang="ko-KR" altLang="en-US" sz="1200" b="1">
                  <a:cs typeface="Times New Roman" pitchFamily="18" charset="0"/>
                </a:rPr>
                <a:t>기호 대신 </a:t>
              </a:r>
              <a:r>
                <a:rPr lang="ko-KR" altLang="en-US" sz="1200" b="1">
                  <a:solidFill>
                    <a:srgbClr val="FF0000"/>
                  </a:solidFill>
                  <a:cs typeface="Times New Roman" pitchFamily="18" charset="0"/>
                </a:rPr>
                <a:t>─</a:t>
              </a:r>
              <a:r>
                <a:rPr lang="ko-KR" altLang="en-US" sz="1200" b="1">
                  <a:cs typeface="Times New Roman" pitchFamily="18" charset="0"/>
                </a:rPr>
                <a:t>가 표시되어 있다면 읽기</a:t>
              </a:r>
              <a:r>
                <a:rPr lang="en-US" altLang="ko-KR" sz="1200" b="1">
                  <a:cs typeface="Times New Roman" pitchFamily="18" charset="0"/>
                </a:rPr>
                <a:t>, </a:t>
              </a:r>
              <a:r>
                <a:rPr lang="ko-KR" altLang="en-US" sz="1200" b="1">
                  <a:cs typeface="Times New Roman" pitchFamily="18" charset="0"/>
                </a:rPr>
                <a:t>쓰기</a:t>
              </a:r>
              <a:r>
                <a:rPr lang="en-US" altLang="ko-KR" sz="1200" b="1">
                  <a:cs typeface="Times New Roman" pitchFamily="18" charset="0"/>
                </a:rPr>
                <a:t>, </a:t>
              </a:r>
              <a:r>
                <a:rPr lang="ko-KR" altLang="en-US" sz="1200" b="1">
                  <a:cs typeface="Times New Roman" pitchFamily="18" charset="0"/>
                </a:rPr>
                <a:t>실행의 각 권한이 거부되어 있다는 의미이다</a:t>
              </a:r>
              <a:r>
                <a:rPr lang="en-US" altLang="ko-KR" sz="1200" b="1">
                  <a:cs typeface="Times New Roman" pitchFamily="18" charset="0"/>
                </a:rPr>
                <a:t>.</a:t>
              </a:r>
              <a:endParaRPr lang="ko-KR" altLang="en-US" sz="1200" b="1"/>
            </a:p>
          </p:txBody>
        </p:sp>
      </p:grpSp>
      <p:pic>
        <p:nvPicPr>
          <p:cNvPr id="39" name="그림 65" descr="2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3228187"/>
            <a:ext cx="7531770" cy="31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그림 66" descr="27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3973" y="4607792"/>
            <a:ext cx="7541148" cy="33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16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91670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/>
              <a:t>디렉토리의</a:t>
            </a:r>
            <a:r>
              <a:rPr lang="ko-KR" altLang="en-US"/>
              <a:t> 권한 변경</a:t>
            </a:r>
            <a:endParaRPr lang="en-US" altLang="ko-KR"/>
          </a:p>
          <a:p>
            <a:pPr lvl="1"/>
            <a:r>
              <a:rPr lang="ko-KR" altLang="en-US"/>
              <a:t>본인 </a:t>
            </a:r>
            <a:r>
              <a:rPr lang="ko-KR" altLang="en-US" err="1"/>
              <a:t>디렉토리를</a:t>
            </a:r>
            <a:r>
              <a:rPr lang="ko-KR" altLang="en-US"/>
              <a:t> 다른 사람이 접근하지 못하도록 한다</a:t>
            </a:r>
            <a:r>
              <a:rPr lang="en-US" altLang="ko-KR"/>
              <a:t>.</a:t>
            </a:r>
          </a:p>
          <a:p>
            <a:pPr marL="476250" lvl="1" indent="0">
              <a:buNone/>
            </a:pPr>
            <a:r>
              <a:rPr lang="en-US" altLang="ko-KR"/>
              <a:t>        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E5807D68-32B2-410E-9D1A-4FF7E6930862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1276396" y="3602623"/>
            <a:ext cx="4472186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1" err="1"/>
              <a:t>chmod</a:t>
            </a:r>
            <a:r>
              <a:rPr lang="en-US" altLang="ko-KR" b="1"/>
              <a:t>  [permission] [</a:t>
            </a:r>
            <a:r>
              <a:rPr lang="en-US" altLang="ko-KR" b="1" err="1"/>
              <a:t>file_name</a:t>
            </a:r>
            <a:r>
              <a:rPr lang="en-US" altLang="ko-KR" b="1"/>
              <a:t>/</a:t>
            </a:r>
            <a:r>
              <a:rPr lang="en-US" altLang="ko-KR" b="1" err="1"/>
              <a:t>directory_name</a:t>
            </a:r>
            <a:r>
              <a:rPr lang="en-US" altLang="ko-KR" b="1"/>
              <a:t>]</a:t>
            </a:r>
            <a:endParaRPr lang="ko-KR" altLang="en-US" b="1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1276396" y="2336281"/>
            <a:ext cx="756938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1" err="1"/>
              <a:t>ls</a:t>
            </a:r>
            <a:r>
              <a:rPr lang="en-US" altLang="ko-KR" b="1"/>
              <a:t> –a -l</a:t>
            </a:r>
            <a:endParaRPr lang="ko-KR" altLang="en-US" b="1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96" y="4188338"/>
            <a:ext cx="5311829" cy="213541"/>
          </a:xfrm>
          <a:prstGeom prst="rect">
            <a:avLst/>
          </a:prstGeom>
        </p:spPr>
      </p:pic>
      <p:sp>
        <p:nvSpPr>
          <p:cNvPr id="26" name="사각형 설명선 25"/>
          <p:cNvSpPr/>
          <p:nvPr/>
        </p:nvSpPr>
        <p:spPr bwMode="auto">
          <a:xfrm>
            <a:off x="2267744" y="2339483"/>
            <a:ext cx="2232248" cy="313223"/>
          </a:xfrm>
          <a:prstGeom prst="wedgeRectCallout">
            <a:avLst>
              <a:gd name="adj1" fmla="val -61138"/>
              <a:gd name="adj2" fmla="val 153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모든 </a:t>
            </a:r>
            <a:r>
              <a:rPr kumimoji="1" lang="ko-KR" altLang="en-US" sz="14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디렉토리의</a:t>
            </a: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 정보 확인</a:t>
            </a:r>
          </a:p>
        </p:txBody>
      </p:sp>
      <p:sp>
        <p:nvSpPr>
          <p:cNvPr id="32" name="사각형 설명선 31"/>
          <p:cNvSpPr/>
          <p:nvPr/>
        </p:nvSpPr>
        <p:spPr bwMode="auto">
          <a:xfrm>
            <a:off x="6630765" y="2716114"/>
            <a:ext cx="2232248" cy="313223"/>
          </a:xfrm>
          <a:prstGeom prst="wedgeRectCallout">
            <a:avLst>
              <a:gd name="adj1" fmla="val -61138"/>
              <a:gd name="adj2" fmla="val 153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현재 </a:t>
            </a:r>
            <a:r>
              <a:rPr kumimoji="1" lang="ko-KR" altLang="en-US" sz="14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디렉토리</a:t>
            </a: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 정보</a:t>
            </a:r>
          </a:p>
        </p:txBody>
      </p:sp>
      <p:sp>
        <p:nvSpPr>
          <p:cNvPr id="33" name="사각형 설명선 32"/>
          <p:cNvSpPr/>
          <p:nvPr/>
        </p:nvSpPr>
        <p:spPr bwMode="auto">
          <a:xfrm>
            <a:off x="6660232" y="4101217"/>
            <a:ext cx="2390217" cy="878869"/>
          </a:xfrm>
          <a:prstGeom prst="wedgeRectCallout">
            <a:avLst>
              <a:gd name="adj1" fmla="val -53893"/>
              <a:gd name="adj2" fmla="val -27533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>
                <a:solidFill>
                  <a:srgbClr val="FF0000"/>
                </a:solidFill>
                <a:latin typeface="Arial" pitchFamily="34" charset="0"/>
              </a:rPr>
              <a:t>700</a:t>
            </a:r>
            <a:r>
              <a:rPr lang="en-US" altLang="ko-KR" sz="1400">
                <a:latin typeface="Arial" pitchFamily="34" charset="0"/>
              </a:rPr>
              <a:t> </a:t>
            </a:r>
            <a:r>
              <a:rPr lang="ko-KR" altLang="en-US" sz="1400">
                <a:latin typeface="Arial" pitchFamily="34" charset="0"/>
              </a:rPr>
              <a:t>은 파일 모드</a:t>
            </a:r>
            <a:r>
              <a:rPr lang="en-US" altLang="ko-KR" sz="1400">
                <a:latin typeface="Arial" pitchFamily="34" charset="0"/>
              </a:rPr>
              <a:t>.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latin typeface="Arial" pitchFamily="34" charset="0"/>
              </a:rPr>
              <a:t>파일 작성자 이외에는 </a:t>
            </a:r>
            <a:endParaRPr lang="en-US" altLang="ko-KR" sz="1400">
              <a:latin typeface="Arial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latin typeface="Arial" pitchFamily="34" charset="0"/>
              </a:rPr>
              <a:t>아무도 접근 못하게 함</a:t>
            </a:r>
            <a:r>
              <a:rPr lang="en-US" altLang="ko-KR" sz="1400">
                <a:latin typeface="Arial" pitchFamily="34" charset="0"/>
              </a:rPr>
              <a:t>.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>
                <a:solidFill>
                  <a:srgbClr val="FF0000"/>
                </a:solidFill>
                <a:latin typeface="Arial" pitchFamily="34" charset="0"/>
              </a:rPr>
              <a:t>./</a:t>
            </a:r>
            <a:r>
              <a:rPr lang="en-US" altLang="ko-KR" sz="1400">
                <a:latin typeface="Arial" pitchFamily="34" charset="0"/>
              </a:rPr>
              <a:t> </a:t>
            </a:r>
            <a:r>
              <a:rPr lang="ko-KR" altLang="en-US" sz="1400">
                <a:latin typeface="Arial" pitchFamily="34" charset="0"/>
              </a:rPr>
              <a:t>은 현재 디렉토리를</a:t>
            </a:r>
            <a:r>
              <a:rPr lang="en-US" altLang="ko-KR" sz="1400">
                <a:latin typeface="Arial" pitchFamily="34" charset="0"/>
              </a:rPr>
              <a:t> </a:t>
            </a:r>
            <a:r>
              <a:rPr lang="ko-KR" altLang="en-US" sz="1400">
                <a:latin typeface="Arial" pitchFamily="34" charset="0"/>
              </a:rPr>
              <a:t>의미함</a:t>
            </a:r>
            <a:r>
              <a:rPr lang="en-US" altLang="ko-KR" sz="1400">
                <a:latin typeface="Arial" pitchFamily="34" charset="0"/>
              </a:rPr>
              <a:t>.</a:t>
            </a: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4" name="TextBox 10"/>
          <p:cNvSpPr txBox="1">
            <a:spLocks noChangeArrowheads="1"/>
          </p:cNvSpPr>
          <p:nvPr/>
        </p:nvSpPr>
        <p:spPr bwMode="auto">
          <a:xfrm>
            <a:off x="1276396" y="4980087"/>
            <a:ext cx="756938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1" err="1"/>
              <a:t>ls</a:t>
            </a:r>
            <a:r>
              <a:rPr lang="en-US" altLang="ko-KR" b="1"/>
              <a:t> –a -l</a:t>
            </a:r>
            <a:endParaRPr lang="ko-KR" altLang="en-US" b="1"/>
          </a:p>
        </p:txBody>
      </p:sp>
      <p:sp>
        <p:nvSpPr>
          <p:cNvPr id="35" name="사각형 설명선 34"/>
          <p:cNvSpPr/>
          <p:nvPr/>
        </p:nvSpPr>
        <p:spPr bwMode="auto">
          <a:xfrm>
            <a:off x="6732239" y="5443450"/>
            <a:ext cx="2318209" cy="649846"/>
          </a:xfrm>
          <a:prstGeom prst="wedgeRectCallout">
            <a:avLst>
              <a:gd name="adj1" fmla="val -60321"/>
              <a:gd name="adj2" fmla="val -33246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현재 </a:t>
            </a:r>
            <a:r>
              <a:rPr kumimoji="1" lang="ko-KR" altLang="en-US" sz="14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디렉토리의</a:t>
            </a: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 그룹과 </a:t>
            </a:r>
            <a:endParaRPr kumimoji="1" lang="en-US" altLang="ko-KR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latin typeface="Arial" pitchFamily="34" charset="0"/>
              </a:rPr>
              <a:t>기타 사용자에게는 </a:t>
            </a:r>
            <a:endParaRPr lang="en-US" altLang="ko-KR" sz="1400">
              <a:latin typeface="Arial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latin typeface="Arial" pitchFamily="34" charset="0"/>
              </a:rPr>
              <a:t>아무 권한이 없음 </a:t>
            </a: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6" name="사각형 설명선 35"/>
          <p:cNvSpPr/>
          <p:nvPr/>
        </p:nvSpPr>
        <p:spPr bwMode="auto">
          <a:xfrm>
            <a:off x="2267744" y="4980086"/>
            <a:ext cx="2232248" cy="313223"/>
          </a:xfrm>
          <a:prstGeom prst="wedgeRectCallout">
            <a:avLst>
              <a:gd name="adj1" fmla="val -61138"/>
              <a:gd name="adj2" fmla="val 153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모든 </a:t>
            </a:r>
            <a:r>
              <a:rPr kumimoji="1" lang="ko-KR" altLang="en-US" sz="14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디렉토리의</a:t>
            </a: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 정보 재확인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97" y="2817787"/>
            <a:ext cx="5239820" cy="25117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838" y="5517231"/>
            <a:ext cx="5265379" cy="216025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175C539F-26C6-4A97-83A0-99055FE4DE62}"/>
              </a:ext>
            </a:extLst>
          </p:cNvPr>
          <p:cNvSpPr/>
          <p:nvPr/>
        </p:nvSpPr>
        <p:spPr bwMode="auto">
          <a:xfrm>
            <a:off x="4679212" y="3210285"/>
            <a:ext cx="288032" cy="251173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B98392B-3C09-40B5-AEA0-EE2A64BAEEF9}"/>
              </a:ext>
            </a:extLst>
          </p:cNvPr>
          <p:cNvSpPr/>
          <p:nvPr/>
        </p:nvSpPr>
        <p:spPr bwMode="auto">
          <a:xfrm>
            <a:off x="4679212" y="4612084"/>
            <a:ext cx="288032" cy="251173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9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32771" name="내용 개체 틀 2"/>
          <p:cNvSpPr>
            <a:spLocks noGrp="1"/>
          </p:cNvSpPr>
          <p:nvPr>
            <p:ph idx="1"/>
          </p:nvPr>
        </p:nvSpPr>
        <p:spPr>
          <a:xfrm>
            <a:off x="285720" y="1343044"/>
            <a:ext cx="8305800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/>
              <a:t>man</a:t>
            </a:r>
          </a:p>
          <a:p>
            <a:pPr lvl="1" eaLnBrk="1" hangingPunct="1">
              <a:defRPr/>
            </a:pPr>
            <a:r>
              <a:rPr lang="ko-KR" altLang="en-US" sz="1800" b="1">
                <a:latin typeface="+mn-ea"/>
              </a:rPr>
              <a:t>명령어의 도움말을 보여주는 명령어</a:t>
            </a:r>
            <a:r>
              <a:rPr lang="en-US" altLang="ko-KR" sz="1800" b="1">
                <a:latin typeface="+mn-ea"/>
              </a:rPr>
              <a:t>(‘manual’ </a:t>
            </a:r>
            <a:r>
              <a:rPr lang="ko-KR" altLang="en-US" sz="1800" b="1">
                <a:latin typeface="+mn-ea"/>
              </a:rPr>
              <a:t>의 약자</a:t>
            </a:r>
            <a:r>
              <a:rPr lang="en-US" altLang="ko-KR" sz="1800" b="1">
                <a:latin typeface="+mn-ea"/>
              </a:rPr>
              <a:t>)</a:t>
            </a:r>
          </a:p>
        </p:txBody>
      </p:sp>
      <p:grpSp>
        <p:nvGrpSpPr>
          <p:cNvPr id="2" name="그룹 24"/>
          <p:cNvGrpSpPr>
            <a:grpSpLocks/>
          </p:cNvGrpSpPr>
          <p:nvPr/>
        </p:nvGrpSpPr>
        <p:grpSpPr bwMode="auto">
          <a:xfrm>
            <a:off x="1222375" y="2085940"/>
            <a:ext cx="5207000" cy="338137"/>
            <a:chOff x="1214414" y="4929205"/>
            <a:chExt cx="5206971" cy="338972"/>
          </a:xfrm>
        </p:grpSpPr>
        <p:sp>
          <p:nvSpPr>
            <p:cNvPr id="47113" name="TextBox 21"/>
            <p:cNvSpPr txBox="1">
              <a:spLocks noChangeArrowheads="1"/>
            </p:cNvSpPr>
            <p:nvPr/>
          </p:nvSpPr>
          <p:spPr bwMode="auto">
            <a:xfrm>
              <a:off x="1214414" y="4929205"/>
              <a:ext cx="2261931" cy="3389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man  [</a:t>
              </a:r>
              <a:r>
                <a:rPr lang="en-US" altLang="ko-KR" i="1"/>
                <a:t>command_name</a:t>
              </a:r>
              <a:r>
                <a:rPr lang="en-US" altLang="ko-KR"/>
                <a:t>]</a:t>
              </a:r>
              <a:endParaRPr lang="ko-KR" altLang="en-US"/>
            </a:p>
          </p:txBody>
        </p:sp>
        <p:sp>
          <p:nvSpPr>
            <p:cNvPr id="47114" name="TextBox 23"/>
            <p:cNvSpPr txBox="1">
              <a:spLocks noChangeArrowheads="1"/>
            </p:cNvSpPr>
            <p:nvPr/>
          </p:nvSpPr>
          <p:spPr bwMode="auto">
            <a:xfrm>
              <a:off x="3486133" y="4953727"/>
              <a:ext cx="2935252" cy="308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굴림" pitchFamily="50" charset="-127"/>
                </a:rPr>
                <a:t>명시한 명령어의 내용을 출력한다</a:t>
              </a:r>
              <a:r>
                <a:rPr lang="en-US" altLang="ko-KR" sz="1400" b="1">
                  <a:latin typeface="굴림" pitchFamily="50" charset="-127"/>
                </a:rPr>
                <a:t>.</a:t>
              </a:r>
              <a:endParaRPr lang="ko-KR" altLang="en-US" sz="1400" b="1">
                <a:latin typeface="굴림" pitchFamily="50" charset="-127"/>
              </a:endParaRPr>
            </a:p>
          </p:txBody>
        </p:sp>
      </p:grpSp>
      <p:pic>
        <p:nvPicPr>
          <p:cNvPr id="47109" name="그림 30" descr="ma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0313" y="2473290"/>
            <a:ext cx="5627687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모서리가 둥근 사각형 설명선 28"/>
          <p:cNvSpPr/>
          <p:nvPr/>
        </p:nvSpPr>
        <p:spPr bwMode="auto">
          <a:xfrm>
            <a:off x="4276725" y="2500306"/>
            <a:ext cx="2357438" cy="273050"/>
          </a:xfrm>
          <a:prstGeom prst="wedgeRoundRectCallout">
            <a:avLst>
              <a:gd name="adj1" fmla="val -58562"/>
              <a:gd name="adj2" fmla="val -3330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j-ea"/>
                <a:ea typeface="+mj-ea"/>
              </a:rPr>
              <a:t>명령어 </a:t>
            </a:r>
            <a:r>
              <a:rPr lang="en-US" altLang="ko-KR" sz="1000" b="1">
                <a:latin typeface="+mj-ea"/>
                <a:ea typeface="+mj-ea"/>
              </a:rPr>
              <a:t>ls</a:t>
            </a:r>
            <a:r>
              <a:rPr lang="ko-KR" altLang="en-US" sz="1000" b="1">
                <a:latin typeface="+mj-ea"/>
                <a:ea typeface="+mj-ea"/>
              </a:rPr>
              <a:t>에 대한 도움말을 찾아보자</a:t>
            </a:r>
            <a:r>
              <a:rPr lang="en-US" altLang="ko-KR" sz="1000" b="1">
                <a:latin typeface="+mj-ea"/>
                <a:ea typeface="+mj-ea"/>
              </a:rPr>
              <a:t>.</a:t>
            </a:r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47111" name="TextBox 31"/>
          <p:cNvSpPr txBox="1">
            <a:spLocks noChangeArrowheads="1"/>
          </p:cNvSpPr>
          <p:nvPr/>
        </p:nvSpPr>
        <p:spPr bwMode="auto">
          <a:xfrm>
            <a:off x="1222375" y="5707026"/>
            <a:ext cx="6661993" cy="27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/>
              <a:t>man</a:t>
            </a:r>
            <a:r>
              <a:rPr lang="ko-KR" altLang="en-US" sz="1200" b="1"/>
              <a:t>을 활용하여</a:t>
            </a:r>
            <a:r>
              <a:rPr lang="en-US" altLang="ko-KR" sz="1200" b="1"/>
              <a:t>,  </a:t>
            </a:r>
            <a:r>
              <a:rPr lang="en-US" altLang="ko-KR" sz="1200" b="1" err="1"/>
              <a:t>rm</a:t>
            </a:r>
            <a:r>
              <a:rPr lang="en-US" altLang="ko-KR" sz="1200" b="1"/>
              <a:t> </a:t>
            </a:r>
            <a:r>
              <a:rPr lang="ko-KR" altLang="en-US" sz="1200" b="1"/>
              <a:t>명령어의 </a:t>
            </a:r>
            <a:r>
              <a:rPr lang="en-US" altLang="ko-KR" sz="1200" b="1"/>
              <a:t>–f (</a:t>
            </a:r>
            <a:r>
              <a:rPr lang="en-US" altLang="ko-KR" sz="1200" b="1" err="1"/>
              <a:t>rm</a:t>
            </a:r>
            <a:r>
              <a:rPr lang="en-US" altLang="ko-KR" sz="1200" b="1"/>
              <a:t> –f )</a:t>
            </a:r>
            <a:r>
              <a:rPr lang="ko-KR" altLang="en-US" sz="1200" b="1"/>
              <a:t>와</a:t>
            </a:r>
            <a:r>
              <a:rPr lang="en-US" altLang="ko-KR" sz="1200" b="1"/>
              <a:t> –r (</a:t>
            </a:r>
            <a:r>
              <a:rPr lang="en-US" altLang="ko-KR" sz="1200" b="1" err="1"/>
              <a:t>rm</a:t>
            </a:r>
            <a:r>
              <a:rPr lang="en-US" altLang="ko-KR" sz="1200" b="1"/>
              <a:t> –r)</a:t>
            </a:r>
            <a:r>
              <a:rPr lang="ko-KR" altLang="en-US" sz="1200" b="1"/>
              <a:t>이 의미하는 것이 무엇인지 알아보자</a:t>
            </a:r>
            <a:r>
              <a:rPr lang="en-US" altLang="ko-KR" sz="1200" b="1"/>
              <a:t>.</a:t>
            </a:r>
          </a:p>
        </p:txBody>
      </p:sp>
      <p:sp>
        <p:nvSpPr>
          <p:cNvPr id="33" name="모서리가 둥근 사각형 설명선 32"/>
          <p:cNvSpPr/>
          <p:nvPr/>
        </p:nvSpPr>
        <p:spPr bwMode="auto">
          <a:xfrm>
            <a:off x="6929438" y="3000372"/>
            <a:ext cx="2143125" cy="961965"/>
          </a:xfrm>
          <a:prstGeom prst="wedgeRoundRectCallout">
            <a:avLst>
              <a:gd name="adj1" fmla="val -58943"/>
              <a:gd name="adj2" fmla="val -2265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50" b="1" u="sng"/>
              <a:t>man </a:t>
            </a:r>
            <a:r>
              <a:rPr lang="ko-KR" altLang="en-US" sz="1050" b="1" u="sng"/>
              <a:t>화면에서의 주요키</a:t>
            </a:r>
            <a:r>
              <a:rPr lang="en-US" altLang="ko-KR" sz="1050" b="1" u="sng"/>
              <a:t>(key)</a:t>
            </a:r>
          </a:p>
          <a:p>
            <a:pPr>
              <a:defRPr/>
            </a:pPr>
            <a:r>
              <a:rPr lang="en-US" altLang="ko-KR" sz="1000" b="1"/>
              <a:t>Q: </a:t>
            </a:r>
            <a:r>
              <a:rPr lang="ko-KR" altLang="en-US" sz="1000" b="1"/>
              <a:t>종료</a:t>
            </a:r>
            <a:endParaRPr lang="en-US" altLang="ko-KR" sz="1000" b="1"/>
          </a:p>
          <a:p>
            <a:pPr>
              <a:defRPr/>
            </a:pPr>
            <a:r>
              <a:rPr lang="en-US" altLang="ko-KR" sz="1000" b="1"/>
              <a:t>[space] : </a:t>
            </a:r>
            <a:r>
              <a:rPr lang="ko-KR" altLang="en-US" sz="1000" b="1"/>
              <a:t>한 페이지 넘기기</a:t>
            </a:r>
            <a:endParaRPr lang="en-US" altLang="ko-KR" sz="1000" b="1"/>
          </a:p>
          <a:p>
            <a:pPr>
              <a:defRPr/>
            </a:pPr>
            <a:r>
              <a:rPr lang="en-US" altLang="ko-KR" sz="1000" b="1"/>
              <a:t>[enter]: </a:t>
            </a:r>
            <a:r>
              <a:rPr lang="ko-KR" altLang="en-US" sz="1000" b="1"/>
              <a:t>다음 한 줄 이동</a:t>
            </a:r>
            <a:r>
              <a:rPr lang="en-US" altLang="ko-KR" sz="1000" b="1"/>
              <a:t> </a:t>
            </a:r>
          </a:p>
          <a:p>
            <a:pPr>
              <a:defRPr/>
            </a:pPr>
            <a:r>
              <a:rPr lang="en-US" altLang="ko-KR" sz="1000" b="1"/>
              <a:t>[ B]: </a:t>
            </a:r>
            <a:r>
              <a:rPr lang="ko-KR" altLang="en-US" sz="1000" b="1"/>
              <a:t>한 페이지 위로 올라가기</a:t>
            </a:r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18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877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OS </a:t>
            </a:r>
            <a:r>
              <a:rPr lang="ko-KR" altLang="en-US"/>
              <a:t>환경에 대한 이해</a:t>
            </a: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285720" y="1243034"/>
            <a:ext cx="8018462" cy="5257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800"/>
              <a:t>Linux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/>
              <a:t>Unix</a:t>
            </a:r>
            <a:r>
              <a:rPr lang="ko-KR" altLang="en-US" sz="1600"/>
              <a:t> 커널로부터 파생된 리눅스 커널을 사용하는 운영체제</a:t>
            </a:r>
            <a:r>
              <a:rPr lang="en-US" altLang="ko-KR" sz="1600"/>
              <a:t>(OS)</a:t>
            </a:r>
            <a:r>
              <a:rPr lang="ko-KR" altLang="en-US" sz="1600"/>
              <a:t> </a:t>
            </a:r>
            <a:endParaRPr lang="en-US" altLang="ko-KR" sz="1600"/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600"/>
              <a:t>오픈소스 소프트웨어이며 다양한 배포판이 있다</a:t>
            </a:r>
            <a:r>
              <a:rPr lang="en-US" altLang="ko-KR" sz="1600"/>
              <a:t>.</a:t>
            </a:r>
          </a:p>
          <a:p>
            <a:pPr marL="476250" lvl="1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400"/>
              <a:t>(</a:t>
            </a:r>
            <a:r>
              <a:rPr lang="ko-KR" altLang="en-US" sz="1400"/>
              <a:t>리눅스 </a:t>
            </a:r>
            <a:r>
              <a:rPr lang="ko-KR" altLang="en-US" sz="1400" err="1"/>
              <a:t>배포판</a:t>
            </a:r>
            <a:r>
              <a:rPr lang="ko-KR" altLang="en-US" sz="1400"/>
              <a:t> 계보</a:t>
            </a:r>
            <a:r>
              <a:rPr lang="en-US" altLang="ko-KR" sz="1400"/>
              <a:t>: </a:t>
            </a:r>
            <a:r>
              <a:rPr lang="en-US" altLang="ko-KR" sz="1400" spc="-150">
                <a:hlinkClick r:id="rId3"/>
              </a:rPr>
              <a:t>https://upload.wikimedia.org/wikipedia/commons/1/1b/Linux_Distribution_Timeline.svg</a:t>
            </a:r>
            <a:r>
              <a:rPr lang="en-US" altLang="ko-KR" sz="1400" spc="-150"/>
              <a:t>)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/>
              <a:t>I/O, </a:t>
            </a:r>
            <a:r>
              <a:rPr lang="ko-KR" altLang="en-US" sz="1600"/>
              <a:t>네트워크 처리</a:t>
            </a:r>
            <a:r>
              <a:rPr lang="en-US" altLang="ko-KR" sz="1600"/>
              <a:t> </a:t>
            </a:r>
            <a:r>
              <a:rPr lang="ko-KR" altLang="en-US" sz="1600"/>
              <a:t>등 운영체제에서 일어나는 모든 일들을</a:t>
            </a:r>
            <a:r>
              <a:rPr lang="en-US" altLang="ko-KR" sz="1600"/>
              <a:t> </a:t>
            </a:r>
            <a:r>
              <a:rPr lang="ko-KR" altLang="en-US" sz="1600"/>
              <a:t>단일 커널로 처리하여 속도가 빠르다</a:t>
            </a:r>
            <a:r>
              <a:rPr lang="en-US" altLang="ko-KR" sz="1600"/>
              <a:t>.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/>
              <a:t>PC</a:t>
            </a:r>
            <a:r>
              <a:rPr lang="ko-KR" altLang="en-US" sz="1600"/>
              <a:t>뿐만 아니라 임베디드 시스템을 포함한 다양한 플랫폼에 설치가 가능하다</a:t>
            </a:r>
            <a:r>
              <a:rPr lang="en-US" altLang="ko-KR" sz="1600"/>
              <a:t>.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600">
                <a:latin typeface="굴림" pitchFamily="50" charset="-127"/>
              </a:rPr>
              <a:t>본교 컴퓨터공학과 실습서버는 </a:t>
            </a:r>
            <a:r>
              <a:rPr lang="en-US" altLang="ko-KR" sz="1600">
                <a:latin typeface="굴림" pitchFamily="50" charset="-127"/>
              </a:rPr>
              <a:t>Ubuntu 16.04, </a:t>
            </a:r>
            <a:r>
              <a:rPr lang="ko-KR" altLang="en-US" sz="1600">
                <a:latin typeface="굴림" pitchFamily="50" charset="-127"/>
              </a:rPr>
              <a:t>리눅스를 사용함</a:t>
            </a:r>
            <a:r>
              <a:rPr lang="en-US" altLang="ko-KR" sz="1600">
                <a:latin typeface="굴림" pitchFamily="50" charset="-127"/>
              </a:rPr>
              <a:t>.</a:t>
            </a:r>
            <a:endParaRPr lang="en-US" altLang="ko-KR" sz="1600"/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endParaRPr lang="en-US" altLang="ko-KR" sz="1600"/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800"/>
              <a:t>Linux </a:t>
            </a:r>
            <a:r>
              <a:rPr lang="ko-KR" altLang="en-US" sz="1800"/>
              <a:t>실습 목표</a:t>
            </a:r>
            <a:endParaRPr lang="en-US" altLang="ko-KR" sz="1800"/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600" b="1">
                <a:latin typeface="굴림" pitchFamily="50" charset="-127"/>
              </a:rPr>
              <a:t>리눅스 시스템의 접속을 위한 프로그램</a:t>
            </a:r>
            <a:r>
              <a:rPr lang="en-US" altLang="ko-KR" sz="1600" b="1">
                <a:latin typeface="굴림" pitchFamily="50" charset="-127"/>
              </a:rPr>
              <a:t>(</a:t>
            </a:r>
            <a:r>
              <a:rPr lang="en-US" altLang="ko-KR" sz="1600" b="1"/>
              <a:t>PuTTY)</a:t>
            </a:r>
            <a:r>
              <a:rPr lang="ko-KR" altLang="en-US" sz="1600" b="1">
                <a:latin typeface="굴림" pitchFamily="50" charset="-127"/>
              </a:rPr>
              <a:t> 설치</a:t>
            </a:r>
            <a:endParaRPr lang="en-US" altLang="ko-KR" sz="1600" b="1">
              <a:latin typeface="굴림" pitchFamily="50" charset="-127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600" b="1">
                <a:latin typeface="굴림" pitchFamily="50" charset="-127"/>
              </a:rPr>
              <a:t>접속 프로그램을 이용해</a:t>
            </a:r>
            <a:r>
              <a:rPr lang="en-US" altLang="ko-KR" sz="1600" b="1">
                <a:latin typeface="굴림" pitchFamily="50" charset="-127"/>
              </a:rPr>
              <a:t> </a:t>
            </a:r>
            <a:r>
              <a:rPr lang="ko-KR" altLang="en-US" sz="1600" b="1">
                <a:latin typeface="굴림" pitchFamily="50" charset="-127"/>
              </a:rPr>
              <a:t>컴퓨터공학과 실습서버</a:t>
            </a:r>
            <a:r>
              <a:rPr lang="en-US" altLang="ko-KR" sz="1600" b="1"/>
              <a:t>(cspro)</a:t>
            </a:r>
            <a:r>
              <a:rPr lang="ko-KR" altLang="en-US" sz="1600" b="1"/>
              <a:t> </a:t>
            </a:r>
            <a:r>
              <a:rPr lang="ko-KR" altLang="en-US" sz="1600" b="1">
                <a:latin typeface="굴림" pitchFamily="50" charset="-127"/>
              </a:rPr>
              <a:t>접속하기</a:t>
            </a:r>
            <a:endParaRPr lang="en-US" altLang="ko-KR" sz="1600" b="1">
              <a:latin typeface="굴림" pitchFamily="50" charset="-127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endParaRPr lang="ko-KR" altLang="en-US" sz="2000" b="1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1</a:t>
            </a:fld>
            <a:endParaRPr lang="en-US" altLang="ko-KR" sz="1200" b="1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A7CF6-2A25-43CE-82A3-92F597594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412776"/>
            <a:ext cx="1134897" cy="135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092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19</a:t>
            </a:fld>
            <a:endParaRPr lang="en-US" altLang="ko-KR" sz="1200" b="1">
              <a:latin typeface="+mj-lt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3479E03-BF33-4989-8B15-97938C5A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314325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/>
              <a:t>영상을 참고하여 따라해본다</a:t>
            </a:r>
            <a:r>
              <a:rPr lang="en-US" altLang="ko-KR" sz="2000"/>
              <a:t>.</a:t>
            </a: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 sz="1050"/>
          </a:p>
        </p:txBody>
      </p:sp>
      <p:pic>
        <p:nvPicPr>
          <p:cNvPr id="4" name="2-리눅스명령어실습">
            <a:hlinkClick r:id="" action="ppaction://media"/>
            <a:extLst>
              <a:ext uri="{FF2B5EF4-FFF2-40B4-BE49-F238E27FC236}">
                <a16:creationId xmlns:a16="http://schemas.microsoft.com/office/drawing/2014/main" id="{73A3EEA0-724B-443C-A2AD-B761FBA9E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227687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503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29699" name="내용 개체 틀 2"/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4800600"/>
          </a:xfrm>
        </p:spPr>
        <p:txBody>
          <a:bodyPr/>
          <a:lstStyle/>
          <a:p>
            <a:pPr>
              <a:defRPr/>
            </a:pPr>
            <a:r>
              <a:rPr lang="en-US" altLang="ko-KR" sz="2000">
                <a:solidFill>
                  <a:schemeClr val="tx2"/>
                </a:solidFill>
              </a:rPr>
              <a:t>vi </a:t>
            </a:r>
            <a:r>
              <a:rPr lang="ko-KR" altLang="en-US" sz="2000">
                <a:solidFill>
                  <a:schemeClr val="tx2"/>
                </a:solidFill>
              </a:rPr>
              <a:t>편집기</a:t>
            </a:r>
            <a:r>
              <a:rPr lang="ko-KR" altLang="en-US" sz="2000"/>
              <a:t> </a:t>
            </a:r>
            <a:endParaRPr lang="en-US" altLang="ko-KR" sz="2000"/>
          </a:p>
          <a:p>
            <a:pPr lvl="1">
              <a:lnSpc>
                <a:spcPct val="150000"/>
              </a:lnSpc>
              <a:defRPr/>
            </a:pPr>
            <a:r>
              <a:rPr lang="ko-KR" altLang="en-US" sz="1800" b="1">
                <a:latin typeface="+mn-ea"/>
              </a:rPr>
              <a:t>윈도우 메모장처럼 </a:t>
            </a:r>
            <a:r>
              <a:rPr lang="ko-KR" altLang="en-US" sz="1800" b="1" err="1">
                <a:latin typeface="+mn-ea"/>
              </a:rPr>
              <a:t>리눅스에서</a:t>
            </a:r>
            <a:r>
              <a:rPr lang="ko-KR" altLang="en-US" sz="1800" b="1">
                <a:latin typeface="+mn-ea"/>
              </a:rPr>
              <a:t> 널리 사용되는 편집기</a:t>
            </a:r>
            <a:endParaRPr lang="en-US" altLang="ko-KR" sz="1800" b="1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800" b="1">
                <a:latin typeface="+mn-ea"/>
              </a:rPr>
              <a:t>막강한 기능을 가진 강력한 편집기</a:t>
            </a: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1142976" y="2857496"/>
            <a:ext cx="6429375" cy="2601912"/>
            <a:chOff x="1357335" y="2896278"/>
            <a:chExt cx="6429375" cy="2601913"/>
          </a:xfrm>
        </p:grpSpPr>
        <p:pic>
          <p:nvPicPr>
            <p:cNvPr id="52229" name="그림 7" descr="vi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23" y="2904216"/>
              <a:ext cx="3214687" cy="2214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0" name="그림 8" descr="notepad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57335" y="2896278"/>
              <a:ext cx="3071813" cy="2219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31" name="TextBox 9"/>
            <p:cNvSpPr txBox="1">
              <a:spLocks noChangeArrowheads="1"/>
            </p:cNvSpPr>
            <p:nvPr/>
          </p:nvSpPr>
          <p:spPr bwMode="auto">
            <a:xfrm>
              <a:off x="2193948" y="5220378"/>
              <a:ext cx="1306512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/>
                <a:t>[ </a:t>
              </a:r>
              <a:r>
                <a:rPr lang="ko-KR" altLang="en-US" sz="1200"/>
                <a:t>윈도우 메모장 </a:t>
              </a:r>
              <a:r>
                <a:rPr lang="en-US" altLang="ko-KR" sz="1200"/>
                <a:t>]</a:t>
              </a:r>
              <a:endParaRPr lang="ko-KR" altLang="en-US" sz="1200"/>
            </a:p>
          </p:txBody>
        </p:sp>
        <p:sp>
          <p:nvSpPr>
            <p:cNvPr id="52232" name="TextBox 10"/>
            <p:cNvSpPr txBox="1">
              <a:spLocks noChangeArrowheads="1"/>
            </p:cNvSpPr>
            <p:nvPr/>
          </p:nvSpPr>
          <p:spPr bwMode="auto">
            <a:xfrm>
              <a:off x="5715023" y="5215616"/>
              <a:ext cx="97472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/>
                <a:t>[ vi </a:t>
              </a:r>
              <a:r>
                <a:rPr lang="ko-KR" altLang="en-US" sz="1200"/>
                <a:t>편집기 </a:t>
              </a:r>
              <a:r>
                <a:rPr lang="en-US" altLang="ko-KR" sz="1200"/>
                <a:t>]</a:t>
              </a:r>
              <a:endParaRPr lang="ko-KR" altLang="en-US" sz="1200"/>
            </a:p>
          </p:txBody>
        </p:sp>
      </p:grpSp>
      <p:sp>
        <p:nvSpPr>
          <p:cNvPr id="10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20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124309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30723" name="내용 개체 틀 4"/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4800600"/>
          </a:xfrm>
        </p:spPr>
        <p:txBody>
          <a:bodyPr/>
          <a:lstStyle/>
          <a:p>
            <a:pPr>
              <a:defRPr/>
            </a:pPr>
            <a:r>
              <a:rPr lang="en-US" altLang="ko-KR" sz="2000"/>
              <a:t>vi </a:t>
            </a:r>
          </a:p>
          <a:p>
            <a:pPr lvl="1">
              <a:defRPr/>
            </a:pPr>
            <a:r>
              <a:rPr lang="en-US" altLang="ko-KR" sz="1800">
                <a:latin typeface="+mn-ea"/>
              </a:rPr>
              <a:t>vi</a:t>
            </a:r>
            <a:r>
              <a:rPr lang="ko-KR" altLang="en-US" sz="1800">
                <a:latin typeface="+mn-ea"/>
              </a:rPr>
              <a:t>를 입력하면 </a:t>
            </a:r>
            <a:r>
              <a:rPr lang="en-US" altLang="ko-KR" sz="1800">
                <a:latin typeface="+mn-ea"/>
              </a:rPr>
              <a:t>vi </a:t>
            </a:r>
            <a:r>
              <a:rPr lang="ko-KR" altLang="en-US" sz="1800">
                <a:latin typeface="+mn-ea"/>
              </a:rPr>
              <a:t>편집기가 실행된다</a:t>
            </a:r>
            <a:r>
              <a:rPr lang="en-US" altLang="ko-KR" sz="1800">
                <a:latin typeface="+mn-ea"/>
              </a:rPr>
              <a:t>.</a:t>
            </a:r>
            <a:endParaRPr lang="ko-KR" altLang="en-US" sz="1800">
              <a:latin typeface="+mn-ea"/>
            </a:endParaRPr>
          </a:p>
        </p:txBody>
      </p:sp>
      <p:pic>
        <p:nvPicPr>
          <p:cNvPr id="53252" name="그림 7" descr="vi-메인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7675" y="2779713"/>
            <a:ext cx="536257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3" name="TextBox 9"/>
          <p:cNvSpPr txBox="1">
            <a:spLocks noChangeArrowheads="1"/>
          </p:cNvSpPr>
          <p:nvPr/>
        </p:nvSpPr>
        <p:spPr bwMode="auto">
          <a:xfrm>
            <a:off x="3563938" y="5770563"/>
            <a:ext cx="1581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/>
              <a:t>[ vi </a:t>
            </a:r>
            <a:r>
              <a:rPr lang="ko-KR" altLang="en-US" sz="1200"/>
              <a:t>실행 후</a:t>
            </a:r>
            <a:r>
              <a:rPr lang="en-US" altLang="ko-KR" sz="1200"/>
              <a:t>, </a:t>
            </a:r>
            <a:r>
              <a:rPr lang="ko-KR" altLang="en-US" sz="1200"/>
              <a:t>첫 화면 </a:t>
            </a:r>
            <a:r>
              <a:rPr lang="en-US" altLang="ko-KR" sz="1200"/>
              <a:t>]</a:t>
            </a:r>
            <a:endParaRPr lang="ko-KR" altLang="en-US" sz="1200"/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1717675" y="2508250"/>
            <a:ext cx="5362575" cy="219075"/>
            <a:chOff x="1709738" y="2571750"/>
            <a:chExt cx="5362575" cy="219075"/>
          </a:xfrm>
        </p:grpSpPr>
        <p:pic>
          <p:nvPicPr>
            <p:cNvPr id="53255" name="그림 6" descr="vi시작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09738" y="2571750"/>
              <a:ext cx="5362575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56" name="직사각형 8"/>
            <p:cNvSpPr>
              <a:spLocks noChangeArrowheads="1"/>
            </p:cNvSpPr>
            <p:nvPr/>
          </p:nvSpPr>
          <p:spPr bwMode="auto">
            <a:xfrm>
              <a:off x="4170850" y="2580536"/>
              <a:ext cx="214314" cy="184666"/>
            </a:xfrm>
            <a:prstGeom prst="rect">
              <a:avLst/>
            </a:prstGeom>
            <a:solidFill>
              <a:schemeClr val="tx1"/>
            </a:solidFill>
            <a:ln w="25400" algn="ctr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ko-KR" altLang="en-US" sz="600"/>
            </a:p>
          </p:txBody>
        </p:sp>
      </p:grpSp>
      <p:sp>
        <p:nvSpPr>
          <p:cNvPr id="10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21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05356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31747" name="내용 개체 틀 4"/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4800600"/>
          </a:xfrm>
        </p:spPr>
        <p:txBody>
          <a:bodyPr/>
          <a:lstStyle/>
          <a:p>
            <a:pPr>
              <a:defRPr/>
            </a:pPr>
            <a:r>
              <a:rPr lang="en-US" altLang="ko-KR" sz="2000"/>
              <a:t>vi </a:t>
            </a:r>
            <a:r>
              <a:rPr lang="ko-KR" altLang="en-US" sz="2000"/>
              <a:t>시작하기</a:t>
            </a:r>
            <a:endParaRPr lang="en-US" altLang="ko-KR" sz="2000"/>
          </a:p>
          <a:p>
            <a:pPr lvl="1">
              <a:defRPr/>
            </a:pPr>
            <a:r>
              <a:rPr lang="ko-KR" altLang="en-US" sz="1800" b="1">
                <a:latin typeface="+mn-ea"/>
              </a:rPr>
              <a:t>사용법</a:t>
            </a:r>
            <a:endParaRPr lang="en-US" altLang="ko-KR" sz="1800" b="1">
              <a:latin typeface="+mn-ea"/>
            </a:endParaRPr>
          </a:p>
          <a:p>
            <a:pPr lvl="1">
              <a:defRPr/>
            </a:pPr>
            <a:endParaRPr lang="en-US" altLang="ko-KR" sz="1800"/>
          </a:p>
          <a:p>
            <a:pPr lvl="1">
              <a:defRPr/>
            </a:pPr>
            <a:endParaRPr lang="en-US" altLang="ko-KR" sz="1800"/>
          </a:p>
          <a:p>
            <a:pPr lvl="1">
              <a:defRPr/>
            </a:pPr>
            <a:endParaRPr lang="en-US" altLang="ko-KR" sz="1800"/>
          </a:p>
          <a:p>
            <a:pPr lvl="1">
              <a:defRPr/>
            </a:pPr>
            <a:r>
              <a:rPr lang="ko-KR" altLang="en-US" sz="1800" b="1"/>
              <a:t>실습</a:t>
            </a:r>
          </a:p>
          <a:p>
            <a:pPr lvl="1">
              <a:defRPr/>
            </a:pPr>
            <a:endParaRPr lang="ko-KR" altLang="en-US" sz="1800"/>
          </a:p>
        </p:txBody>
      </p:sp>
      <p:sp>
        <p:nvSpPr>
          <p:cNvPr id="9" name="TextBox 8"/>
          <p:cNvSpPr txBox="1"/>
          <p:nvPr/>
        </p:nvSpPr>
        <p:spPr>
          <a:xfrm>
            <a:off x="1150938" y="2251075"/>
            <a:ext cx="2700982" cy="584775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vi  </a:t>
            </a:r>
            <a:r>
              <a:rPr lang="ko-KR" altLang="en-US" b="1"/>
              <a:t>파일명  </a:t>
            </a:r>
            <a:r>
              <a:rPr lang="en-US" altLang="ko-KR" b="1"/>
              <a:t>&lt;enter&gt;  </a:t>
            </a:r>
            <a:r>
              <a:rPr lang="ko-KR" altLang="en-US" b="0">
                <a:solidFill>
                  <a:schemeClr val="bg1">
                    <a:lumMod val="50000"/>
                  </a:schemeClr>
                </a:solidFill>
              </a:rPr>
              <a:t>또는</a:t>
            </a:r>
            <a:endParaRPr lang="en-US" altLang="ko-KR" b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ko-KR" b="1"/>
              <a:t>vi  &lt;enter&gt;</a:t>
            </a:r>
            <a:endParaRPr lang="ko-KR" altLang="en-US" b="1"/>
          </a:p>
        </p:txBody>
      </p:sp>
      <p:pic>
        <p:nvPicPr>
          <p:cNvPr id="54277" name="그림 10" descr="vi시작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4588" y="4002088"/>
            <a:ext cx="7718424" cy="181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1144587" y="3500438"/>
            <a:ext cx="7718425" cy="401637"/>
            <a:chOff x="1000125" y="3643313"/>
            <a:chExt cx="5353050" cy="209550"/>
          </a:xfrm>
        </p:grpSpPr>
        <p:pic>
          <p:nvPicPr>
            <p:cNvPr id="54279" name="그림 9" descr="vi-test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00125" y="3643313"/>
              <a:ext cx="5353050" cy="20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80" name="직사각형 7"/>
            <p:cNvSpPr>
              <a:spLocks noChangeArrowheads="1"/>
            </p:cNvSpPr>
            <p:nvPr/>
          </p:nvSpPr>
          <p:spPr bwMode="auto">
            <a:xfrm>
              <a:off x="4295040" y="3652106"/>
              <a:ext cx="214314" cy="184666"/>
            </a:xfrm>
            <a:prstGeom prst="rect">
              <a:avLst/>
            </a:prstGeom>
            <a:solidFill>
              <a:schemeClr val="tx1"/>
            </a:solidFill>
            <a:ln w="25400" algn="ctr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ko-KR" altLang="en-US" sz="600"/>
            </a:p>
          </p:txBody>
        </p:sp>
      </p:grpSp>
      <p:sp>
        <p:nvSpPr>
          <p:cNvPr id="10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22</a:t>
            </a:fld>
            <a:endParaRPr lang="en-US" altLang="ko-KR" sz="1200" b="1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E0D46-7F32-461F-9F3C-BD67807C7554}"/>
              </a:ext>
            </a:extLst>
          </p:cNvPr>
          <p:cNvSpPr txBox="1"/>
          <p:nvPr/>
        </p:nvSpPr>
        <p:spPr>
          <a:xfrm>
            <a:off x="1331640" y="4077072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rgbClr val="FFC000"/>
                </a:solidFill>
              </a:rPr>
              <a:t>내용 입력란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BC621-E43C-41C4-BC6B-85F3ACCEA7E2}"/>
              </a:ext>
            </a:extLst>
          </p:cNvPr>
          <p:cNvSpPr txBox="1"/>
          <p:nvPr/>
        </p:nvSpPr>
        <p:spPr>
          <a:xfrm>
            <a:off x="1475656" y="5373216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</a:rPr>
              <a:t>파일명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86F8C-B1E1-4176-BB5D-CDA8A4DC0943}"/>
              </a:ext>
            </a:extLst>
          </p:cNvPr>
          <p:cNvSpPr txBox="1"/>
          <p:nvPr/>
        </p:nvSpPr>
        <p:spPr>
          <a:xfrm>
            <a:off x="6367849" y="5373216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</a:rPr>
              <a:t>현재 커서 위치</a:t>
            </a:r>
          </a:p>
        </p:txBody>
      </p:sp>
    </p:spTree>
    <p:extLst>
      <p:ext uri="{BB962C8B-B14F-4D97-AF65-F5344CB8AC3E}">
        <p14:creationId xmlns:p14="http://schemas.microsoft.com/office/powerpoint/2010/main" val="3275609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32771" name="내용 개체 틀 4"/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altLang="ko-KR" sz="2000"/>
              <a:t>vi </a:t>
            </a:r>
            <a:r>
              <a:rPr lang="ko-KR" altLang="en-US" sz="2000"/>
              <a:t>종료하기</a:t>
            </a:r>
            <a:endParaRPr lang="en-US" altLang="ko-KR" sz="2000"/>
          </a:p>
          <a:p>
            <a:pPr lvl="1">
              <a:lnSpc>
                <a:spcPct val="100000"/>
              </a:lnSpc>
              <a:defRPr/>
            </a:pPr>
            <a:r>
              <a:rPr lang="ko-KR" altLang="en-US" sz="1800" b="1">
                <a:latin typeface="+mn-ea"/>
              </a:rPr>
              <a:t>먼저 </a:t>
            </a:r>
            <a:r>
              <a:rPr lang="en-US" altLang="ko-KR" sz="1800" b="1">
                <a:solidFill>
                  <a:srgbClr val="FF0000"/>
                </a:solidFill>
                <a:latin typeface="+mn-ea"/>
              </a:rPr>
              <a:t>[Esc] </a:t>
            </a:r>
            <a:r>
              <a:rPr lang="ko-KR" altLang="en-US" sz="1800" b="1">
                <a:latin typeface="+mn-ea"/>
              </a:rPr>
              <a:t>키를 누른 후에 아래와 같은 키보드 명령을 입력한다</a:t>
            </a:r>
            <a:r>
              <a:rPr lang="en-US" altLang="ko-KR" sz="1800" b="1">
                <a:latin typeface="+mn-ea"/>
              </a:rPr>
              <a:t>.</a:t>
            </a:r>
          </a:p>
          <a:p>
            <a:pPr lvl="1">
              <a:lnSpc>
                <a:spcPct val="100000"/>
              </a:lnSpc>
              <a:defRPr/>
            </a:pPr>
            <a:endParaRPr lang="en-US" altLang="ko-KR" sz="1600" b="1"/>
          </a:p>
          <a:p>
            <a:pPr lvl="1">
              <a:lnSpc>
                <a:spcPct val="100000"/>
              </a:lnSpc>
              <a:defRPr/>
            </a:pPr>
            <a:endParaRPr lang="en-US" altLang="ko-KR" sz="1600" b="1"/>
          </a:p>
          <a:p>
            <a:pPr lvl="1">
              <a:lnSpc>
                <a:spcPct val="100000"/>
              </a:lnSpc>
              <a:defRPr/>
            </a:pPr>
            <a:endParaRPr lang="en-US" altLang="ko-KR" sz="1600" b="1"/>
          </a:p>
          <a:p>
            <a:pPr lvl="1">
              <a:lnSpc>
                <a:spcPct val="100000"/>
              </a:lnSpc>
              <a:defRPr/>
            </a:pPr>
            <a:endParaRPr lang="en-US" altLang="ko-KR" sz="1600" b="1"/>
          </a:p>
          <a:p>
            <a:pPr marL="476250" lvl="1" indent="0">
              <a:lnSpc>
                <a:spcPct val="100000"/>
              </a:lnSpc>
              <a:buNone/>
              <a:defRPr/>
            </a:pPr>
            <a:endParaRPr lang="en-US" altLang="ko-KR" sz="1600" b="1"/>
          </a:p>
          <a:p>
            <a:pPr marL="476250" lvl="1" indent="0">
              <a:lnSpc>
                <a:spcPct val="100000"/>
              </a:lnSpc>
              <a:buNone/>
              <a:defRPr/>
            </a:pPr>
            <a:endParaRPr lang="en-US" altLang="ko-KR" sz="1600" b="1"/>
          </a:p>
          <a:p>
            <a:pPr lvl="1">
              <a:lnSpc>
                <a:spcPct val="100000"/>
              </a:lnSpc>
              <a:defRPr/>
            </a:pPr>
            <a:r>
              <a:rPr lang="ko-KR" altLang="en-US" sz="1800" b="1">
                <a:latin typeface="+mn-ea"/>
              </a:rPr>
              <a:t>실습</a:t>
            </a:r>
            <a:endParaRPr lang="en-US" altLang="ko-KR" sz="1800" b="1">
              <a:latin typeface="+mn-ea"/>
            </a:endParaRPr>
          </a:p>
          <a:p>
            <a:pPr lvl="2">
              <a:lnSpc>
                <a:spcPct val="100000"/>
              </a:lnSpc>
              <a:buClr>
                <a:schemeClr val="accent2"/>
              </a:buClr>
              <a:defRPr/>
            </a:pPr>
            <a:r>
              <a:rPr lang="ko-KR" altLang="en-US" sz="1600" b="1">
                <a:latin typeface="+mn-ea"/>
              </a:rPr>
              <a:t>앞에서만든 </a:t>
            </a:r>
            <a:r>
              <a:rPr lang="en-US" altLang="ko-KR" sz="1600" b="1">
                <a:latin typeface="+mn-ea"/>
              </a:rPr>
              <a:t>test.txt</a:t>
            </a:r>
            <a:r>
              <a:rPr lang="ko-KR" altLang="en-US" sz="1600" b="1">
                <a:latin typeface="+mn-ea"/>
              </a:rPr>
              <a:t>를 </a:t>
            </a:r>
            <a:r>
              <a:rPr lang="en-US" altLang="ko-KR" sz="1600" b="1">
                <a:latin typeface="+mn-ea"/>
              </a:rPr>
              <a:t>‘</a:t>
            </a:r>
            <a:r>
              <a:rPr lang="ko-KR" altLang="en-US" sz="1600" b="1">
                <a:latin typeface="+mn-ea"/>
              </a:rPr>
              <a:t>그대로 종료</a:t>
            </a:r>
            <a:r>
              <a:rPr lang="en-US" altLang="ko-KR" sz="1600" b="1">
                <a:latin typeface="+mn-ea"/>
              </a:rPr>
              <a:t>’</a:t>
            </a:r>
            <a:r>
              <a:rPr lang="ko-KR" altLang="en-US" sz="1600" b="1">
                <a:latin typeface="+mn-ea"/>
              </a:rPr>
              <a:t>한 후 파일을 다시 확인해보자</a:t>
            </a:r>
            <a:r>
              <a:rPr lang="en-US" altLang="ko-KR" sz="1600" b="1">
                <a:latin typeface="+mn-ea"/>
              </a:rPr>
              <a:t>.</a:t>
            </a:r>
          </a:p>
          <a:p>
            <a:pPr lvl="1">
              <a:lnSpc>
                <a:spcPct val="100000"/>
              </a:lnSpc>
              <a:defRPr/>
            </a:pPr>
            <a:endParaRPr lang="en-US" altLang="ko-KR" sz="1800" b="1"/>
          </a:p>
          <a:p>
            <a:pPr lvl="1">
              <a:lnSpc>
                <a:spcPct val="100000"/>
              </a:lnSpc>
              <a:defRPr/>
            </a:pPr>
            <a:endParaRPr lang="en-US" altLang="ko-KR" sz="180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230313" y="2143116"/>
          <a:ext cx="5841588" cy="1796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4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명령어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latin typeface="+mn-ea"/>
                          <a:ea typeface="+mn-ea"/>
                        </a:rPr>
                        <a:t>:q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그대로 종료하기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latin typeface="+mn-ea"/>
                          <a:ea typeface="+mn-ea"/>
                        </a:rPr>
                        <a:t>:q!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변경된 내용을 저장하지 않고 종료하기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200" b="1" err="1">
                          <a:latin typeface="+mn-ea"/>
                          <a:ea typeface="+mn-ea"/>
                        </a:rPr>
                        <a:t>wq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변경된 내용을 저장하고 종료하기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latin typeface="+mn-ea"/>
                          <a:ea typeface="+mn-ea"/>
                        </a:rPr>
                        <a:t>:x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변경된 내용을 저장하고 종료하기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latin typeface="+mn-ea"/>
                          <a:ea typeface="+mn-ea"/>
                        </a:rPr>
                        <a:t>ZZ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변경된 내용을 저장하고 종료하기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1465057" y="4725346"/>
            <a:ext cx="5372100" cy="1343025"/>
            <a:chOff x="1008063" y="4872038"/>
            <a:chExt cx="5372100" cy="1343044"/>
          </a:xfrm>
        </p:grpSpPr>
        <p:pic>
          <p:nvPicPr>
            <p:cNvPr id="55325" name="그림 12" descr="3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8063" y="4872038"/>
              <a:ext cx="5372100" cy="134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26" name="직사각형 8"/>
            <p:cNvSpPr>
              <a:spLocks noChangeArrowheads="1"/>
            </p:cNvSpPr>
            <p:nvPr/>
          </p:nvSpPr>
          <p:spPr bwMode="auto">
            <a:xfrm>
              <a:off x="1288056" y="6030416"/>
              <a:ext cx="214314" cy="184666"/>
            </a:xfrm>
            <a:prstGeom prst="rect">
              <a:avLst/>
            </a:prstGeom>
            <a:solidFill>
              <a:schemeClr val="tx1"/>
            </a:solidFill>
            <a:ln w="25400" algn="ctr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ko-KR" altLang="en-US" sz="600"/>
            </a:p>
          </p:txBody>
        </p:sp>
      </p:grpSp>
      <p:sp>
        <p:nvSpPr>
          <p:cNvPr id="32797" name="모서리가 둥근 사각형 설명선 14"/>
          <p:cNvSpPr>
            <a:spLocks noChangeArrowheads="1"/>
          </p:cNvSpPr>
          <p:nvPr/>
        </p:nvSpPr>
        <p:spPr bwMode="auto">
          <a:xfrm>
            <a:off x="2051720" y="5229201"/>
            <a:ext cx="2520280" cy="408623"/>
          </a:xfrm>
          <a:prstGeom prst="wedgeRoundRectCallout">
            <a:avLst>
              <a:gd name="adj1" fmla="val -56889"/>
              <a:gd name="adj2" fmla="val 97213"/>
              <a:gd name="adj3" fmla="val 16667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rgbClr val="FF0000"/>
                </a:solidFill>
              </a:rPr>
              <a:t>[Esc]</a:t>
            </a:r>
            <a:r>
              <a:rPr lang="ko-KR" altLang="en-US" sz="1800" b="1">
                <a:solidFill>
                  <a:srgbClr val="FF0000"/>
                </a:solidFill>
              </a:rPr>
              <a:t>키를 누른 후</a:t>
            </a:r>
            <a:r>
              <a:rPr lang="en-US" altLang="ko-KR" sz="1800" b="1">
                <a:solidFill>
                  <a:srgbClr val="FF0000"/>
                </a:solidFill>
              </a:rPr>
              <a:t>,  :q!</a:t>
            </a:r>
            <a:endParaRPr lang="ko-KR" altLang="en-US" sz="1800" b="1">
              <a:solidFill>
                <a:srgbClr val="FF0000"/>
              </a:solidFill>
            </a:endParaRP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23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9045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33795" name="내용 개체 틀 4"/>
          <p:cNvSpPr>
            <a:spLocks noGrp="1"/>
          </p:cNvSpPr>
          <p:nvPr>
            <p:ph idx="1"/>
          </p:nvPr>
        </p:nvSpPr>
        <p:spPr>
          <a:xfrm>
            <a:off x="285720" y="1221917"/>
            <a:ext cx="8305800" cy="480060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ko-KR" sz="2000"/>
              <a:t>vi</a:t>
            </a:r>
            <a:r>
              <a:rPr lang="ko-KR" altLang="en-US" sz="2000">
                <a:latin typeface="+mn-ea"/>
              </a:rPr>
              <a:t>의 모드</a:t>
            </a:r>
            <a:r>
              <a:rPr lang="en-US" altLang="ko-KR" sz="2000">
                <a:latin typeface="+mn-ea"/>
              </a:rPr>
              <a:t>(</a:t>
            </a:r>
            <a:r>
              <a:rPr lang="en-US" altLang="ko-KR" sz="2000">
                <a:ea typeface="+mj-ea"/>
              </a:rPr>
              <a:t>mode</a:t>
            </a:r>
            <a:r>
              <a:rPr lang="en-US" altLang="ko-KR" sz="2000">
                <a:latin typeface="+mn-ea"/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800" b="1">
                <a:latin typeface="+mn-ea"/>
              </a:rPr>
              <a:t>명령모드</a:t>
            </a:r>
            <a:endParaRPr lang="en-US" altLang="ko-KR" sz="1800" b="1">
              <a:latin typeface="+mn-ea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defRPr/>
            </a:pPr>
            <a:r>
              <a:rPr lang="ko-KR" altLang="en-US" sz="1600" b="1">
                <a:latin typeface="+mn-ea"/>
              </a:rPr>
              <a:t>입력된 텍스트에 대해 여러 가지 명령을 내릴 수 있는 모드</a:t>
            </a:r>
            <a:endParaRPr lang="en-US" altLang="ko-KR" sz="1600" b="1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800" b="1">
                <a:latin typeface="+mn-ea"/>
              </a:rPr>
              <a:t>텍스트 입력 모드</a:t>
            </a:r>
            <a:endParaRPr lang="en-US" altLang="ko-KR" sz="1800" b="1">
              <a:latin typeface="+mn-ea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defRPr/>
            </a:pPr>
            <a:r>
              <a:rPr lang="ko-KR" altLang="en-US" sz="1600" b="1">
                <a:latin typeface="+mn-ea"/>
              </a:rPr>
              <a:t>실제 텍스트를 입력시키는 모드</a:t>
            </a:r>
            <a:endParaRPr lang="en-US" altLang="ko-KR" sz="1600" b="1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800" b="1">
                <a:latin typeface="+mn-ea"/>
              </a:rPr>
              <a:t>커서 이동 모드</a:t>
            </a:r>
            <a:endParaRPr lang="en-US" altLang="ko-KR" sz="1800" b="1">
              <a:latin typeface="+mn-ea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defRPr/>
            </a:pPr>
            <a:r>
              <a:rPr lang="ko-KR" altLang="en-US" sz="1600" b="1">
                <a:latin typeface="+mn-ea"/>
              </a:rPr>
              <a:t>문장의 위아래나 좌우로 커서를 이동하게 하는 모드</a:t>
            </a:r>
            <a:endParaRPr lang="en-US" altLang="ko-KR" sz="1600" b="1">
              <a:latin typeface="+mn-ea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defRPr/>
            </a:pPr>
            <a:endParaRPr lang="en-US" altLang="ko-KR" sz="1600" b="1">
              <a:latin typeface="+mn-ea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  <a:defRPr/>
            </a:pPr>
            <a:r>
              <a:rPr lang="ko-KR" altLang="en-US" sz="2000" b="1">
                <a:latin typeface="+mn-ea"/>
              </a:rPr>
              <a:t>모드 사이의 전환은 콜론</a:t>
            </a:r>
            <a:r>
              <a:rPr lang="en-US" altLang="ko-KR" sz="2000" b="1">
                <a:latin typeface="+mn-ea"/>
              </a:rPr>
              <a:t>(:)</a:t>
            </a:r>
            <a:r>
              <a:rPr lang="ko-KR" altLang="en-US" sz="2000" b="1">
                <a:latin typeface="+mn-ea"/>
              </a:rPr>
              <a:t>과</a:t>
            </a:r>
            <a:r>
              <a:rPr lang="en-US" altLang="ko-KR" sz="2000" b="1">
                <a:latin typeface="+mn-ea"/>
              </a:rPr>
              <a:t> [</a:t>
            </a:r>
            <a:r>
              <a:rPr lang="en-US" altLang="ko-KR" sz="2000" b="1"/>
              <a:t>Esc</a:t>
            </a:r>
            <a:r>
              <a:rPr lang="en-US" altLang="ko-KR" sz="2000" b="1">
                <a:latin typeface="+mn-ea"/>
              </a:rPr>
              <a:t>]</a:t>
            </a:r>
            <a:r>
              <a:rPr lang="ko-KR" altLang="en-US" sz="2000" b="1">
                <a:latin typeface="+mn-ea"/>
              </a:rPr>
              <a:t>키</a:t>
            </a:r>
            <a:r>
              <a:rPr lang="en-US" altLang="ko-KR" sz="2000" b="1">
                <a:latin typeface="+mn-ea"/>
              </a:rPr>
              <a:t>, </a:t>
            </a:r>
            <a:r>
              <a:rPr lang="ko-KR" altLang="en-US" sz="2000" b="1">
                <a:latin typeface="+mn-ea"/>
              </a:rPr>
              <a:t>텍스트 입력 키를 이용한다</a:t>
            </a:r>
            <a:r>
              <a:rPr lang="en-US" altLang="ko-KR" sz="2000" b="1">
                <a:latin typeface="+mn-ea"/>
              </a:rPr>
              <a:t>.</a:t>
            </a:r>
          </a:p>
          <a:p>
            <a:pPr lvl="1">
              <a:defRPr/>
            </a:pPr>
            <a:endParaRPr lang="en-US" altLang="ko-KR" sz="1800" b="1">
              <a:latin typeface="+mn-ea"/>
            </a:endParaRPr>
          </a:p>
          <a:p>
            <a:pPr lvl="1">
              <a:defRPr/>
            </a:pPr>
            <a:endParaRPr lang="en-US" altLang="ko-KR" sz="1800" b="1">
              <a:latin typeface="+mn-ea"/>
            </a:endParaRPr>
          </a:p>
          <a:p>
            <a:pPr lvl="1">
              <a:defRPr/>
            </a:pPr>
            <a:endParaRPr lang="en-US" altLang="ko-KR" sz="1800" b="1">
              <a:latin typeface="+mn-ea"/>
            </a:endParaRP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24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02597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57347" name="내용 개체 틀 4"/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4800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2000"/>
              <a:t>vi </a:t>
            </a:r>
            <a:r>
              <a:rPr lang="ko-KR" altLang="en-US" sz="2000"/>
              <a:t>실습</a:t>
            </a:r>
            <a:endParaRPr lang="en-US" altLang="ko-KR" sz="200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ko-KR" altLang="en-US" sz="1800" b="1"/>
              <a:t>다음의 과정을 하나씩 따라 하며</a:t>
            </a:r>
            <a:r>
              <a:rPr lang="en-US" altLang="ko-KR" sz="1800" b="1"/>
              <a:t>, vi</a:t>
            </a:r>
            <a:r>
              <a:rPr lang="ko-KR" altLang="en-US" sz="1800" b="1"/>
              <a:t>의 세 가지 모드에 대해서 배워보자</a:t>
            </a:r>
            <a:r>
              <a:rPr lang="en-US" altLang="ko-KR" sz="1800" b="1"/>
              <a:t>.</a:t>
            </a:r>
          </a:p>
          <a:p>
            <a:pPr lvl="1">
              <a:spcBef>
                <a:spcPct val="0"/>
              </a:spcBef>
            </a:pPr>
            <a:endParaRPr lang="en-US" altLang="ko-KR" sz="1800" b="1"/>
          </a:p>
        </p:txBody>
      </p:sp>
      <p:sp>
        <p:nvSpPr>
          <p:cNvPr id="34821" name="TextBox 12"/>
          <p:cNvSpPr txBox="1">
            <a:spLocks noChangeArrowheads="1"/>
          </p:cNvSpPr>
          <p:nvPr/>
        </p:nvSpPr>
        <p:spPr bwMode="auto">
          <a:xfrm>
            <a:off x="1055688" y="2343150"/>
            <a:ext cx="354295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>
                <a:latin typeface="+mn-ea"/>
                <a:ea typeface="+mn-ea"/>
              </a:rPr>
              <a:t>1. vi</a:t>
            </a:r>
            <a:r>
              <a:rPr lang="ko-KR" altLang="en-US" b="1" err="1">
                <a:latin typeface="+mn-ea"/>
                <a:ea typeface="+mn-ea"/>
              </a:rPr>
              <a:t>로</a:t>
            </a:r>
            <a:r>
              <a:rPr lang="ko-KR" altLang="en-US" b="1">
                <a:latin typeface="+mn-ea"/>
                <a:ea typeface="+mn-ea"/>
              </a:rPr>
              <a:t> 만들게 될 파일의 이름을 입력한다</a:t>
            </a:r>
            <a:r>
              <a:rPr lang="en-US" altLang="ko-KR" b="1">
                <a:latin typeface="+mn-ea"/>
                <a:ea typeface="+mn-ea"/>
              </a:rPr>
              <a:t>.</a:t>
            </a:r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57349" name="그림 14" descr="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1575" y="3106738"/>
            <a:ext cx="56292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모서리가 둥근 사각형 설명선 15"/>
          <p:cNvSpPr>
            <a:spLocks noChangeArrowheads="1"/>
          </p:cNvSpPr>
          <p:nvPr/>
        </p:nvSpPr>
        <p:spPr bwMode="auto">
          <a:xfrm>
            <a:off x="2413000" y="4057650"/>
            <a:ext cx="3214688" cy="288925"/>
          </a:xfrm>
          <a:prstGeom prst="wedgeRoundRectCallout">
            <a:avLst>
              <a:gd name="adj1" fmla="val -56889"/>
              <a:gd name="adj2" fmla="val 97213"/>
              <a:gd name="adj3" fmla="val 16667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r>
              <a:rPr lang="en-US" altLang="ko-KR" sz="1100" b="1"/>
              <a:t>TestFile.txt</a:t>
            </a:r>
            <a:r>
              <a:rPr lang="ko-KR" altLang="en-US" sz="1100" b="1"/>
              <a:t>라는 새로운 파일을 생성한다는 표시</a:t>
            </a:r>
            <a:r>
              <a:rPr lang="en-US" altLang="ko-KR" sz="1100" b="1"/>
              <a:t>.</a:t>
            </a:r>
            <a:endParaRPr lang="ko-KR" altLang="en-US" sz="1100" b="1"/>
          </a:p>
        </p:txBody>
      </p:sp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1071563" y="4897438"/>
            <a:ext cx="64452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en-US" altLang="ko-KR">
                <a:latin typeface="+mn-ea"/>
                <a:ea typeface="+mn-ea"/>
              </a:rPr>
              <a:t>2. </a:t>
            </a:r>
            <a:r>
              <a:rPr lang="en-US" altLang="ko-KR" err="1">
                <a:latin typeface="+mn-ea"/>
                <a:ea typeface="+mn-ea"/>
              </a:rPr>
              <a:t>i</a:t>
            </a:r>
            <a:r>
              <a:rPr lang="ko-KR" altLang="en-US">
                <a:latin typeface="+mn-ea"/>
                <a:ea typeface="+mn-ea"/>
              </a:rPr>
              <a:t>나 </a:t>
            </a:r>
            <a:r>
              <a:rPr lang="en-US" altLang="ko-KR">
                <a:latin typeface="+mn-ea"/>
                <a:ea typeface="+mn-ea"/>
              </a:rPr>
              <a:t>[Insert]</a:t>
            </a:r>
            <a:r>
              <a:rPr lang="ko-KR" altLang="en-US">
                <a:latin typeface="+mn-ea"/>
                <a:ea typeface="+mn-ea"/>
              </a:rPr>
              <a:t>키를 누르면 텍스트 입력모드로 전환한다</a:t>
            </a:r>
            <a:r>
              <a:rPr lang="en-US" altLang="ko-KR">
                <a:latin typeface="+mn-ea"/>
                <a:ea typeface="+mn-ea"/>
              </a:rPr>
              <a:t>.</a:t>
            </a:r>
            <a:endParaRPr lang="ko-KR" altLang="en-US">
              <a:latin typeface="+mn-ea"/>
              <a:ea typeface="+mn-ea"/>
            </a:endParaRPr>
          </a:p>
        </p:txBody>
      </p:sp>
      <p:pic>
        <p:nvPicPr>
          <p:cNvPr id="57352" name="그림 17" descr="7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6338" y="5264150"/>
            <a:ext cx="56292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7" name="모서리가 둥근 사각형 설명선 18"/>
          <p:cNvSpPr>
            <a:spLocks noChangeArrowheads="1"/>
          </p:cNvSpPr>
          <p:nvPr/>
        </p:nvSpPr>
        <p:spPr bwMode="auto">
          <a:xfrm>
            <a:off x="2341563" y="5546725"/>
            <a:ext cx="1714500" cy="288925"/>
          </a:xfrm>
          <a:prstGeom prst="wedgeRoundRectCallout">
            <a:avLst>
              <a:gd name="adj1" fmla="val -56889"/>
              <a:gd name="adj2" fmla="val 97213"/>
              <a:gd name="adj3" fmla="val 16667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r>
              <a:rPr lang="ko-KR" altLang="en-US" sz="1100" b="1"/>
              <a:t>텍스트 입력모드로 전환</a:t>
            </a:r>
          </a:p>
        </p:txBody>
      </p:sp>
      <p:grpSp>
        <p:nvGrpSpPr>
          <p:cNvPr id="3" name="그룹 12"/>
          <p:cNvGrpSpPr>
            <a:grpSpLocks/>
          </p:cNvGrpSpPr>
          <p:nvPr/>
        </p:nvGrpSpPr>
        <p:grpSpPr bwMode="auto">
          <a:xfrm>
            <a:off x="1174750" y="2763838"/>
            <a:ext cx="5619750" cy="247650"/>
            <a:chOff x="1047750" y="2778125"/>
            <a:chExt cx="5619750" cy="247650"/>
          </a:xfrm>
        </p:grpSpPr>
        <p:pic>
          <p:nvPicPr>
            <p:cNvPr id="57355" name="그림 11" descr="5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47750" y="2778125"/>
              <a:ext cx="561975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6" name="직사각형 11"/>
            <p:cNvSpPr>
              <a:spLocks noChangeArrowheads="1"/>
            </p:cNvSpPr>
            <p:nvPr/>
          </p:nvSpPr>
          <p:spPr bwMode="auto">
            <a:xfrm>
              <a:off x="4652230" y="2779436"/>
              <a:ext cx="214314" cy="184666"/>
            </a:xfrm>
            <a:prstGeom prst="rect">
              <a:avLst/>
            </a:prstGeom>
            <a:solidFill>
              <a:schemeClr val="tx1"/>
            </a:solidFill>
            <a:ln w="25400" algn="ctr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ko-KR" altLang="en-US" sz="600"/>
            </a:p>
          </p:txBody>
        </p:sp>
      </p:grpSp>
      <p:sp>
        <p:nvSpPr>
          <p:cNvPr id="1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25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9627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 animBg="1"/>
      <p:bldP spid="348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35845" name="TextBox 6"/>
          <p:cNvSpPr txBox="1">
            <a:spLocks noChangeArrowheads="1"/>
          </p:cNvSpPr>
          <p:nvPr/>
        </p:nvSpPr>
        <p:spPr bwMode="auto">
          <a:xfrm>
            <a:off x="571472" y="1357298"/>
            <a:ext cx="69685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>
                <a:latin typeface="+mn-ea"/>
                <a:ea typeface="+mn-ea"/>
              </a:rPr>
              <a:t>3. </a:t>
            </a:r>
            <a:r>
              <a:rPr lang="ko-KR" altLang="en-US" b="1">
                <a:latin typeface="+mn-ea"/>
                <a:ea typeface="+mn-ea"/>
              </a:rPr>
              <a:t>이제 실제로 텍스트를 입력해보자</a:t>
            </a:r>
            <a:r>
              <a:rPr lang="en-US" altLang="ko-KR" b="1">
                <a:latin typeface="+mn-ea"/>
                <a:ea typeface="+mn-ea"/>
              </a:rPr>
              <a:t>. </a:t>
            </a:r>
            <a:r>
              <a:rPr lang="ko-KR" altLang="en-US" b="1">
                <a:latin typeface="+mn-ea"/>
                <a:ea typeface="+mn-ea"/>
              </a:rPr>
              <a:t>다음의 내용을 모두 입력 후</a:t>
            </a:r>
            <a:r>
              <a:rPr lang="en-US" altLang="ko-KR" b="1">
                <a:latin typeface="+mn-ea"/>
                <a:ea typeface="+mn-ea"/>
              </a:rPr>
              <a:t>, [Esc]</a:t>
            </a:r>
            <a:r>
              <a:rPr lang="ko-KR" altLang="en-US" b="1">
                <a:latin typeface="+mn-ea"/>
                <a:ea typeface="+mn-ea"/>
              </a:rPr>
              <a:t>키를 누른다</a:t>
            </a:r>
            <a:r>
              <a:rPr lang="en-US" altLang="ko-KR" b="1">
                <a:latin typeface="+mn-ea"/>
                <a:ea typeface="+mn-ea"/>
              </a:rPr>
              <a:t>.</a:t>
            </a:r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58372" name="그림 9" descr="8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47" y="1787511"/>
            <a:ext cx="56197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7" name="모서리가 둥근 사각형 설명선 11"/>
          <p:cNvSpPr>
            <a:spLocks noChangeArrowheads="1"/>
          </p:cNvSpPr>
          <p:nvPr/>
        </p:nvSpPr>
        <p:spPr bwMode="auto">
          <a:xfrm>
            <a:off x="2284385" y="2787636"/>
            <a:ext cx="3832225" cy="476250"/>
          </a:xfrm>
          <a:prstGeom prst="wedgeRoundRectCallout">
            <a:avLst>
              <a:gd name="adj1" fmla="val -60398"/>
              <a:gd name="adj2" fmla="val 83310"/>
              <a:gd name="adj3" fmla="val 16667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r>
              <a:rPr lang="en-US" altLang="ko-KR" sz="1100" b="1"/>
              <a:t>[Esc]</a:t>
            </a:r>
            <a:r>
              <a:rPr lang="ko-KR" altLang="en-US" sz="1100" b="1"/>
              <a:t>키를 누르면</a:t>
            </a:r>
            <a:r>
              <a:rPr lang="en-US" altLang="ko-KR" sz="1100" b="1"/>
              <a:t>, -- INSERT – </a:t>
            </a:r>
            <a:r>
              <a:rPr lang="ko-KR" altLang="en-US" sz="1100" b="1"/>
              <a:t>라는 메시지가 사라지면서 커서 이동 모드로 전환한다</a:t>
            </a:r>
            <a:r>
              <a:rPr lang="en-US" altLang="ko-KR" sz="1100" b="1"/>
              <a:t>.</a:t>
            </a:r>
            <a:endParaRPr lang="ko-KR" altLang="en-US" sz="1100" b="1"/>
          </a:p>
        </p:txBody>
      </p:sp>
      <p:sp>
        <p:nvSpPr>
          <p:cNvPr id="35848" name="직사각형 12"/>
          <p:cNvSpPr>
            <a:spLocks noChangeArrowheads="1"/>
          </p:cNvSpPr>
          <p:nvPr/>
        </p:nvSpPr>
        <p:spPr bwMode="auto">
          <a:xfrm>
            <a:off x="873097" y="3295636"/>
            <a:ext cx="1143000" cy="214313"/>
          </a:xfrm>
          <a:prstGeom prst="rect">
            <a:avLst/>
          </a:prstGeom>
          <a:noFill/>
          <a:ln w="15875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35849" name="TextBox 13"/>
          <p:cNvSpPr txBox="1">
            <a:spLocks noChangeArrowheads="1"/>
          </p:cNvSpPr>
          <p:nvPr/>
        </p:nvSpPr>
        <p:spPr bwMode="auto">
          <a:xfrm>
            <a:off x="654022" y="3770299"/>
            <a:ext cx="6773008" cy="56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en-US" altLang="ko-KR" b="1">
                <a:latin typeface="+mn-ea"/>
                <a:ea typeface="+mn-ea"/>
              </a:rPr>
              <a:t>4. </a:t>
            </a:r>
            <a:r>
              <a:rPr lang="ko-KR" altLang="en-US" b="1">
                <a:latin typeface="+mn-ea"/>
                <a:ea typeface="+mn-ea"/>
              </a:rPr>
              <a:t>내용을 저장하기 위해서는 저장 명령을 내릴 수 있는 명령 모드로 변경해야 한다</a:t>
            </a:r>
            <a:r>
              <a:rPr lang="en-US" altLang="ko-KR" b="1">
                <a:latin typeface="+mn-ea"/>
                <a:ea typeface="+mn-ea"/>
              </a:rPr>
              <a:t>.</a:t>
            </a:r>
          </a:p>
          <a:p>
            <a:pPr>
              <a:spcBef>
                <a:spcPts val="300"/>
              </a:spcBef>
              <a:defRPr/>
            </a:pPr>
            <a:r>
              <a:rPr lang="en-US" altLang="ko-KR" b="1">
                <a:latin typeface="+mn-ea"/>
                <a:ea typeface="+mn-ea"/>
              </a:rPr>
              <a:t>    </a:t>
            </a:r>
            <a:r>
              <a:rPr lang="en-US" altLang="ko-KR" b="1">
                <a:latin typeface="+mn-ea"/>
                <a:ea typeface="+mn-ea"/>
                <a:sym typeface="Wingdings" pitchFamily="2" charset="2"/>
              </a:rPr>
              <a:t>:(</a:t>
            </a:r>
            <a:r>
              <a:rPr lang="ko-KR" altLang="en-US" b="1">
                <a:latin typeface="+mn-ea"/>
                <a:ea typeface="+mn-ea"/>
                <a:sym typeface="Wingdings" pitchFamily="2" charset="2"/>
              </a:rPr>
              <a:t>콜론</a:t>
            </a:r>
            <a:r>
              <a:rPr lang="en-US" altLang="ko-KR" b="1">
                <a:latin typeface="+mn-ea"/>
                <a:ea typeface="+mn-ea"/>
                <a:sym typeface="Wingdings" pitchFamily="2" charset="2"/>
              </a:rPr>
              <a:t>)</a:t>
            </a:r>
            <a:r>
              <a:rPr lang="ko-KR" altLang="en-US" b="1">
                <a:latin typeface="+mn-ea"/>
                <a:ea typeface="+mn-ea"/>
                <a:sym typeface="Wingdings" pitchFamily="2" charset="2"/>
              </a:rPr>
              <a:t>을 입력하여 명령모드로 전환한다</a:t>
            </a:r>
            <a:r>
              <a:rPr lang="en-US" altLang="ko-KR" b="1">
                <a:latin typeface="+mn-ea"/>
                <a:ea typeface="+mn-ea"/>
                <a:sym typeface="Wingdings" pitchFamily="2" charset="2"/>
              </a:rPr>
              <a:t>.</a:t>
            </a:r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58376" name="그림 14" descr="9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172" y="4405299"/>
            <a:ext cx="56292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7" name="직사각형 12"/>
          <p:cNvSpPr>
            <a:spLocks noChangeArrowheads="1"/>
          </p:cNvSpPr>
          <p:nvPr/>
        </p:nvSpPr>
        <p:spPr bwMode="auto">
          <a:xfrm>
            <a:off x="849285" y="2909874"/>
            <a:ext cx="214312" cy="184150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 sz="600"/>
          </a:p>
        </p:txBody>
      </p:sp>
      <p:sp>
        <p:nvSpPr>
          <p:cNvPr id="58378" name="직사각형 13"/>
          <p:cNvSpPr>
            <a:spLocks noChangeArrowheads="1"/>
          </p:cNvSpPr>
          <p:nvPr/>
        </p:nvSpPr>
        <p:spPr bwMode="auto">
          <a:xfrm>
            <a:off x="947710" y="6000736"/>
            <a:ext cx="214312" cy="184150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 sz="600"/>
          </a:p>
        </p:txBody>
      </p:sp>
      <p:sp>
        <p:nvSpPr>
          <p:cNvPr id="2" name="타원 16"/>
          <p:cNvSpPr>
            <a:spLocks noChangeArrowheads="1"/>
          </p:cNvSpPr>
          <p:nvPr/>
        </p:nvSpPr>
        <p:spPr bwMode="auto">
          <a:xfrm>
            <a:off x="838172" y="5968986"/>
            <a:ext cx="214313" cy="214313"/>
          </a:xfrm>
          <a:prstGeom prst="ellipse">
            <a:avLst/>
          </a:prstGeom>
          <a:noFill/>
          <a:ln w="15875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3" name="모서리가 둥근 사각형 설명선 17"/>
          <p:cNvSpPr>
            <a:spLocks noChangeArrowheads="1"/>
          </p:cNvSpPr>
          <p:nvPr/>
        </p:nvSpPr>
        <p:spPr bwMode="auto">
          <a:xfrm>
            <a:off x="1195360" y="5710224"/>
            <a:ext cx="1357312" cy="288925"/>
          </a:xfrm>
          <a:prstGeom prst="wedgeRoundRectCallout">
            <a:avLst>
              <a:gd name="adj1" fmla="val -60398"/>
              <a:gd name="adj2" fmla="val 83310"/>
              <a:gd name="adj3" fmla="val 16667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r>
              <a:rPr lang="ko-KR" altLang="en-US" sz="1100" b="1"/>
              <a:t>명령모드로 전환</a:t>
            </a:r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26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054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7" grpId="0" animBg="1"/>
      <p:bldP spid="35848" grpId="0" animBg="1"/>
      <p:bldP spid="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36869" name="TextBox 6"/>
          <p:cNvSpPr txBox="1">
            <a:spLocks noChangeArrowheads="1"/>
          </p:cNvSpPr>
          <p:nvPr/>
        </p:nvSpPr>
        <p:spPr bwMode="auto">
          <a:xfrm>
            <a:off x="571472" y="1355745"/>
            <a:ext cx="55194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>
                <a:latin typeface="+mn-ea"/>
                <a:ea typeface="+mn-ea"/>
              </a:rPr>
              <a:t>5. </a:t>
            </a:r>
            <a:r>
              <a:rPr lang="ko-KR" altLang="en-US" b="1">
                <a:latin typeface="+mn-ea"/>
                <a:ea typeface="+mn-ea"/>
              </a:rPr>
              <a:t>이제 </a:t>
            </a:r>
            <a:r>
              <a:rPr lang="en-US" altLang="ko-KR" b="1">
                <a:latin typeface="+mn-ea"/>
                <a:ea typeface="+mn-ea"/>
              </a:rPr>
              <a:t>“</a:t>
            </a:r>
            <a:r>
              <a:rPr lang="ko-KR" altLang="en-US" b="1">
                <a:solidFill>
                  <a:srgbClr val="0070C0"/>
                </a:solidFill>
                <a:latin typeface="+mn-ea"/>
                <a:ea typeface="+mn-ea"/>
              </a:rPr>
              <a:t>변경된 내용을 저장하고 종료하기</a:t>
            </a:r>
            <a:r>
              <a:rPr lang="en-US" altLang="ko-KR" b="1">
                <a:latin typeface="+mn-ea"/>
                <a:ea typeface="+mn-ea"/>
              </a:rPr>
              <a:t>” </a:t>
            </a:r>
            <a:r>
              <a:rPr lang="ko-KR" altLang="en-US" b="1">
                <a:latin typeface="+mn-ea"/>
                <a:ea typeface="+mn-ea"/>
              </a:rPr>
              <a:t>명령인 </a:t>
            </a:r>
            <a:r>
              <a:rPr lang="en-US" altLang="ko-KR" b="1" err="1">
                <a:latin typeface="+mn-ea"/>
                <a:ea typeface="+mn-ea"/>
              </a:rPr>
              <a:t>wq</a:t>
            </a:r>
            <a:r>
              <a:rPr lang="ko-KR" altLang="en-US" b="1">
                <a:latin typeface="+mn-ea"/>
                <a:ea typeface="+mn-ea"/>
              </a:rPr>
              <a:t>를 입력한다</a:t>
            </a:r>
            <a:r>
              <a:rPr lang="en-US" altLang="ko-KR" b="1">
                <a:latin typeface="+mn-ea"/>
                <a:ea typeface="+mn-ea"/>
              </a:rPr>
              <a:t>.</a:t>
            </a:r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59396" name="직사각형 12"/>
          <p:cNvSpPr>
            <a:spLocks noChangeArrowheads="1"/>
          </p:cNvSpPr>
          <p:nvPr/>
        </p:nvSpPr>
        <p:spPr bwMode="auto">
          <a:xfrm>
            <a:off x="900085" y="3127395"/>
            <a:ext cx="1143000" cy="214313"/>
          </a:xfrm>
          <a:prstGeom prst="rect">
            <a:avLst/>
          </a:prstGeom>
          <a:noFill/>
          <a:ln w="25400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59397" name="타원 16"/>
          <p:cNvSpPr>
            <a:spLocks noChangeArrowheads="1"/>
          </p:cNvSpPr>
          <p:nvPr/>
        </p:nvSpPr>
        <p:spPr bwMode="auto">
          <a:xfrm rot="4710004">
            <a:off x="1373908" y="5638473"/>
            <a:ext cx="214312" cy="432792"/>
          </a:xfrm>
          <a:prstGeom prst="ellipse">
            <a:avLst/>
          </a:prstGeom>
          <a:noFill/>
          <a:ln w="12700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pic>
        <p:nvPicPr>
          <p:cNvPr id="59398" name="그림 15" descr="1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4047" y="1746270"/>
            <a:ext cx="56292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3" name="타원 18"/>
          <p:cNvSpPr>
            <a:spLocks noChangeArrowheads="1"/>
          </p:cNvSpPr>
          <p:nvPr/>
        </p:nvSpPr>
        <p:spPr bwMode="auto">
          <a:xfrm>
            <a:off x="852460" y="3319483"/>
            <a:ext cx="357187" cy="357187"/>
          </a:xfrm>
          <a:prstGeom prst="ellipse">
            <a:avLst/>
          </a:prstGeom>
          <a:noFill/>
          <a:ln w="15875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36874" name="TextBox 19"/>
          <p:cNvSpPr txBox="1">
            <a:spLocks noChangeArrowheads="1"/>
          </p:cNvSpPr>
          <p:nvPr/>
        </p:nvSpPr>
        <p:spPr bwMode="auto">
          <a:xfrm>
            <a:off x="603222" y="3816370"/>
            <a:ext cx="40142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>
                <a:latin typeface="+mn-ea"/>
                <a:ea typeface="+mn-ea"/>
              </a:rPr>
              <a:t>6. TestFile.txt </a:t>
            </a:r>
            <a:r>
              <a:rPr lang="ko-KR" altLang="en-US" b="1">
                <a:latin typeface="+mn-ea"/>
                <a:ea typeface="+mn-ea"/>
              </a:rPr>
              <a:t>파일이 생성되었는지 확인해보자</a:t>
            </a:r>
            <a:r>
              <a:rPr lang="en-US" altLang="ko-KR" b="1">
                <a:latin typeface="+mn-ea"/>
                <a:ea typeface="+mn-ea"/>
              </a:rPr>
              <a:t>.</a:t>
            </a:r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59401" name="직사각형 11"/>
          <p:cNvSpPr>
            <a:spLocks noChangeArrowheads="1"/>
          </p:cNvSpPr>
          <p:nvPr/>
        </p:nvSpPr>
        <p:spPr bwMode="auto">
          <a:xfrm>
            <a:off x="1233460" y="3398858"/>
            <a:ext cx="214312" cy="185737"/>
          </a:xfrm>
          <a:prstGeom prst="rect">
            <a:avLst/>
          </a:prstGeom>
          <a:solidFill>
            <a:schemeClr val="tx1"/>
          </a:solidFill>
          <a:ln w="25400" algn="ctr">
            <a:noFill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 sz="600"/>
          </a:p>
        </p:txBody>
      </p:sp>
      <p:grpSp>
        <p:nvGrpSpPr>
          <p:cNvPr id="2" name="그룹 13"/>
          <p:cNvGrpSpPr>
            <a:grpSpLocks/>
          </p:cNvGrpSpPr>
          <p:nvPr/>
        </p:nvGrpSpPr>
        <p:grpSpPr bwMode="auto">
          <a:xfrm>
            <a:off x="849285" y="4200545"/>
            <a:ext cx="5610225" cy="2085975"/>
            <a:chOff x="1058863" y="4462463"/>
            <a:chExt cx="5610225" cy="2085975"/>
          </a:xfrm>
        </p:grpSpPr>
        <p:pic>
          <p:nvPicPr>
            <p:cNvPr id="59403" name="그림 20" descr="11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8863" y="4462463"/>
              <a:ext cx="5610225" cy="2085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4" name="직사각형 12"/>
            <p:cNvSpPr>
              <a:spLocks noChangeArrowheads="1"/>
            </p:cNvSpPr>
            <p:nvPr/>
          </p:nvSpPr>
          <p:spPr bwMode="auto">
            <a:xfrm>
              <a:off x="3214678" y="6334380"/>
              <a:ext cx="214314" cy="184666"/>
            </a:xfrm>
            <a:prstGeom prst="rect">
              <a:avLst/>
            </a:prstGeom>
            <a:solidFill>
              <a:schemeClr val="tx1"/>
            </a:solidFill>
            <a:ln w="25400" algn="ctr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ko-KR" altLang="en-US" sz="600"/>
            </a:p>
          </p:txBody>
        </p:sp>
      </p:grpSp>
      <p:sp>
        <p:nvSpPr>
          <p:cNvPr id="1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27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6649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37893" name="TextBox 6"/>
          <p:cNvSpPr txBox="1">
            <a:spLocks noChangeArrowheads="1"/>
          </p:cNvSpPr>
          <p:nvPr/>
        </p:nvSpPr>
        <p:spPr bwMode="auto">
          <a:xfrm>
            <a:off x="571472" y="1643050"/>
            <a:ext cx="671369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>
                <a:latin typeface="+mn-ea"/>
                <a:ea typeface="+mn-ea"/>
              </a:rPr>
              <a:t>7. </a:t>
            </a:r>
            <a:r>
              <a:rPr lang="ko-KR" altLang="en-US" b="1">
                <a:latin typeface="+mn-ea"/>
                <a:ea typeface="+mn-ea"/>
              </a:rPr>
              <a:t>파일의 내용을 수정하려면 파일을 처음 만들 때처럼 다음과 같이 입력하면 된다</a:t>
            </a:r>
            <a:r>
              <a:rPr lang="en-US" altLang="ko-KR" b="1">
                <a:latin typeface="+mn-ea"/>
                <a:ea typeface="+mn-ea"/>
              </a:rPr>
              <a:t>.</a:t>
            </a:r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60420" name="직사각형 12"/>
          <p:cNvSpPr>
            <a:spLocks noChangeArrowheads="1"/>
          </p:cNvSpPr>
          <p:nvPr/>
        </p:nvSpPr>
        <p:spPr bwMode="auto">
          <a:xfrm>
            <a:off x="1095375" y="3516313"/>
            <a:ext cx="1143000" cy="214312"/>
          </a:xfrm>
          <a:prstGeom prst="rect">
            <a:avLst/>
          </a:prstGeom>
          <a:noFill/>
          <a:ln w="25400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60421" name="타원 16"/>
          <p:cNvSpPr>
            <a:spLocks noChangeArrowheads="1"/>
          </p:cNvSpPr>
          <p:nvPr/>
        </p:nvSpPr>
        <p:spPr bwMode="auto">
          <a:xfrm>
            <a:off x="1071563" y="6215063"/>
            <a:ext cx="214312" cy="214312"/>
          </a:xfrm>
          <a:prstGeom prst="ellipse">
            <a:avLst/>
          </a:prstGeom>
          <a:noFill/>
          <a:ln w="12700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60422" name="타원 18"/>
          <p:cNvSpPr>
            <a:spLocks noChangeArrowheads="1"/>
          </p:cNvSpPr>
          <p:nvPr/>
        </p:nvSpPr>
        <p:spPr bwMode="auto">
          <a:xfrm>
            <a:off x="1030288" y="3698875"/>
            <a:ext cx="357187" cy="357188"/>
          </a:xfrm>
          <a:prstGeom prst="ellipse">
            <a:avLst/>
          </a:prstGeom>
          <a:noFill/>
          <a:ln w="12700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grpSp>
        <p:nvGrpSpPr>
          <p:cNvPr id="2" name="그룹 11"/>
          <p:cNvGrpSpPr>
            <a:grpSpLocks/>
          </p:cNvGrpSpPr>
          <p:nvPr/>
        </p:nvGrpSpPr>
        <p:grpSpPr bwMode="auto">
          <a:xfrm>
            <a:off x="1085850" y="2173288"/>
            <a:ext cx="5629275" cy="1600200"/>
            <a:chOff x="1041400" y="2262552"/>
            <a:chExt cx="5629275" cy="1600200"/>
          </a:xfrm>
        </p:grpSpPr>
        <p:pic>
          <p:nvPicPr>
            <p:cNvPr id="60424" name="그림 11" descr="12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1400" y="2262552"/>
              <a:ext cx="5629275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5" name="직사각형 9"/>
            <p:cNvSpPr>
              <a:spLocks noChangeArrowheads="1"/>
            </p:cNvSpPr>
            <p:nvPr/>
          </p:nvSpPr>
          <p:spPr bwMode="auto">
            <a:xfrm>
              <a:off x="1045162" y="3651004"/>
              <a:ext cx="214314" cy="184666"/>
            </a:xfrm>
            <a:prstGeom prst="rect">
              <a:avLst/>
            </a:prstGeom>
            <a:solidFill>
              <a:schemeClr val="tx1"/>
            </a:solidFill>
            <a:ln w="25400" algn="ctr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ko-KR" altLang="en-US" sz="600"/>
            </a:p>
          </p:txBody>
        </p:sp>
      </p:grpSp>
      <p:sp>
        <p:nvSpPr>
          <p:cNvPr id="11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28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683380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OS </a:t>
            </a:r>
            <a:r>
              <a:rPr lang="ko-KR" altLang="en-US"/>
              <a:t>환경에 대한 이해</a:t>
            </a:r>
          </a:p>
        </p:txBody>
      </p:sp>
      <p:sp>
        <p:nvSpPr>
          <p:cNvPr id="23557" name="내용 개체 틀 11"/>
          <p:cNvSpPr>
            <a:spLocks noGrp="1"/>
          </p:cNvSpPr>
          <p:nvPr>
            <p:ph idx="1"/>
          </p:nvPr>
        </p:nvSpPr>
        <p:spPr>
          <a:xfrm>
            <a:off x="285720" y="1124744"/>
            <a:ext cx="8528050" cy="48006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/>
              <a:t>PuTTY </a:t>
            </a:r>
            <a:r>
              <a:rPr lang="ko-KR" altLang="en-US" sz="2000"/>
              <a:t>설치</a:t>
            </a:r>
            <a:endParaRPr lang="en-US" altLang="ko-KR" sz="2000"/>
          </a:p>
          <a:p>
            <a:pPr marL="819150" lvl="1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1800">
                <a:hlinkClick r:id="rId3"/>
              </a:rPr>
              <a:t>https://www.chiark.greenend.org.uk/~sgtatham/putty/latest.html</a:t>
            </a:r>
            <a:r>
              <a:rPr lang="en-US" altLang="ko-KR" sz="1800"/>
              <a:t> </a:t>
            </a:r>
            <a:r>
              <a:rPr lang="ko-KR" altLang="en-US" sz="1800"/>
              <a:t>에서 </a:t>
            </a:r>
            <a:r>
              <a:rPr lang="en-US" altLang="ko-KR" sz="1800" b="1"/>
              <a:t>putty.exe</a:t>
            </a:r>
            <a:r>
              <a:rPr lang="ko-KR" altLang="en-US" sz="1800" b="1"/>
              <a:t> 다운로드</a:t>
            </a:r>
            <a:endParaRPr lang="en-US" altLang="ko-KR" sz="1800" b="1"/>
          </a:p>
          <a:p>
            <a:pPr marL="819150" lvl="1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en-US" altLang="ko-KR" sz="1800"/>
              <a:t>putty.exe</a:t>
            </a:r>
            <a:r>
              <a:rPr lang="ko-KR" altLang="en-US" sz="1800"/>
              <a:t> 실행</a:t>
            </a:r>
            <a:endParaRPr lang="en-US" altLang="ko-KR" sz="1800"/>
          </a:p>
          <a:p>
            <a:pPr lvl="1">
              <a:spcBef>
                <a:spcPct val="0"/>
              </a:spcBef>
            </a:pPr>
            <a:endParaRPr lang="en-US" altLang="ko-KR" sz="1600"/>
          </a:p>
        </p:txBody>
      </p:sp>
      <p:sp>
        <p:nvSpPr>
          <p:cNvPr id="12" name="직사각형 11"/>
          <p:cNvSpPr/>
          <p:nvPr/>
        </p:nvSpPr>
        <p:spPr bwMode="auto">
          <a:xfrm>
            <a:off x="2522752" y="3667806"/>
            <a:ext cx="45719" cy="7143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2</a:t>
            </a:fld>
            <a:endParaRPr lang="en-US" altLang="ko-KR" sz="1200" b="1"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4FCF0B-8818-4DD4-86B4-F2E853DDED5C}"/>
              </a:ext>
            </a:extLst>
          </p:cNvPr>
          <p:cNvGrpSpPr/>
          <p:nvPr/>
        </p:nvGrpSpPr>
        <p:grpSpPr>
          <a:xfrm>
            <a:off x="611560" y="3305489"/>
            <a:ext cx="5337749" cy="2209466"/>
            <a:chOff x="395536" y="3305490"/>
            <a:chExt cx="5337749" cy="2209466"/>
          </a:xfrm>
        </p:grpSpPr>
        <p:pic>
          <p:nvPicPr>
            <p:cNvPr id="4" name="그림 3" descr="스크린샷, 조류이(가) 표시된 사진&#10;&#10;자동 생성된 설명">
              <a:extLst>
                <a:ext uri="{FF2B5EF4-FFF2-40B4-BE49-F238E27FC236}">
                  <a16:creationId xmlns:a16="http://schemas.microsoft.com/office/drawing/2014/main" id="{1A721B08-6CC0-4B25-A0A7-5E13F8555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853"/>
            <a:stretch/>
          </p:blipFill>
          <p:spPr>
            <a:xfrm>
              <a:off x="395536" y="3305490"/>
              <a:ext cx="5337749" cy="220946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872561-655C-4083-B9F8-77BAA34F34EA}"/>
                </a:ext>
              </a:extLst>
            </p:cNvPr>
            <p:cNvSpPr/>
            <p:nvPr/>
          </p:nvSpPr>
          <p:spPr bwMode="auto">
            <a:xfrm>
              <a:off x="1763688" y="5013176"/>
              <a:ext cx="936104" cy="432048"/>
            </a:xfrm>
            <a:prstGeom prst="rect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endParaRPr>
            </a:p>
          </p:txBody>
        </p:sp>
      </p:grp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D681297D-AE1D-4BF8-B1E3-76B34003C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6" y="3523084"/>
            <a:ext cx="1728192" cy="17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2103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85720" y="1285860"/>
            <a:ext cx="8634413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ko-KR" altLang="en-US" sz="2000">
                <a:latin typeface="+mn-ea"/>
              </a:rPr>
              <a:t>다양한 </a:t>
            </a:r>
            <a:r>
              <a:rPr lang="en-US" altLang="ko-KR" sz="2000">
                <a:latin typeface="+mn-ea"/>
              </a:rPr>
              <a:t>vi </a:t>
            </a:r>
            <a:r>
              <a:rPr lang="ko-KR" altLang="en-US" sz="2000">
                <a:latin typeface="+mn-ea"/>
              </a:rPr>
              <a:t>명령</a:t>
            </a:r>
            <a:endParaRPr lang="en-US" altLang="ko-KR" sz="1200" b="1"/>
          </a:p>
          <a:p>
            <a:pPr lvl="1">
              <a:defRPr/>
            </a:pPr>
            <a:r>
              <a:rPr lang="ko-KR" altLang="en-US" sz="2000">
                <a:latin typeface="+mn-ea"/>
              </a:rPr>
              <a:t>입력 키의 종류</a:t>
            </a:r>
            <a:endParaRPr lang="en-US" altLang="ko-KR" sz="2000">
              <a:latin typeface="+mn-ea"/>
            </a:endParaRPr>
          </a:p>
          <a:p>
            <a:pPr lvl="2">
              <a:defRPr/>
            </a:pPr>
            <a:r>
              <a:rPr lang="ko-KR" altLang="en-US" sz="1800" b="1">
                <a:latin typeface="+mn-ea"/>
              </a:rPr>
              <a:t>명령모드에서 텍스트 모드로 전환하려면 </a:t>
            </a:r>
            <a:r>
              <a:rPr lang="en-US" altLang="ko-KR" sz="1800" b="1">
                <a:solidFill>
                  <a:srgbClr val="FF0000"/>
                </a:solidFill>
                <a:latin typeface="+mn-ea"/>
              </a:rPr>
              <a:t>[Insert]</a:t>
            </a:r>
            <a:r>
              <a:rPr lang="ko-KR" altLang="en-US" sz="1800" b="1">
                <a:latin typeface="+mn-ea"/>
              </a:rPr>
              <a:t>키를 누르면 된다</a:t>
            </a:r>
            <a:r>
              <a:rPr lang="en-US" altLang="ko-KR" sz="1800" b="1">
                <a:latin typeface="+mn-ea"/>
              </a:rPr>
              <a:t>.</a:t>
            </a:r>
          </a:p>
          <a:p>
            <a:pPr lvl="2">
              <a:defRPr/>
            </a:pPr>
            <a:r>
              <a:rPr lang="ko-KR" altLang="en-US" sz="1800" b="1">
                <a:latin typeface="+mn-ea"/>
              </a:rPr>
              <a:t>이 밖에도 </a:t>
            </a:r>
            <a:r>
              <a:rPr lang="en-US" altLang="ko-KR" sz="1800" b="1">
                <a:latin typeface="+mn-ea"/>
              </a:rPr>
              <a:t>vi </a:t>
            </a:r>
            <a:r>
              <a:rPr lang="ko-KR" altLang="en-US" sz="1800" b="1">
                <a:latin typeface="+mn-ea"/>
              </a:rPr>
              <a:t>편집기에서는 여러 가지 기능키를 제공한다</a:t>
            </a:r>
            <a:r>
              <a:rPr lang="en-US" altLang="ko-KR" sz="1800" b="1">
                <a:latin typeface="+mn-ea"/>
              </a:rPr>
              <a:t>.</a:t>
            </a:r>
            <a:endParaRPr lang="en-US" altLang="ko-KR" sz="1800" b="1"/>
          </a:p>
          <a:p>
            <a:pPr lvl="2">
              <a:defRPr/>
            </a:pPr>
            <a:endParaRPr lang="en-US" altLang="ko-KR" sz="1600"/>
          </a:p>
          <a:p>
            <a:pPr lvl="2">
              <a:defRPr/>
            </a:pPr>
            <a:endParaRPr lang="en-US" altLang="ko-KR" sz="1600"/>
          </a:p>
          <a:p>
            <a:pPr lvl="2">
              <a:defRPr/>
            </a:pPr>
            <a:endParaRPr lang="en-US" altLang="ko-KR" sz="1600"/>
          </a:p>
          <a:p>
            <a:pPr lvl="1">
              <a:lnSpc>
                <a:spcPct val="100000"/>
              </a:lnSpc>
              <a:defRPr/>
            </a:pPr>
            <a:endParaRPr lang="en-US" altLang="ko-KR" sz="1800"/>
          </a:p>
        </p:txBody>
      </p:sp>
      <p:sp>
        <p:nvSpPr>
          <p:cNvPr id="61444" name="타원 16"/>
          <p:cNvSpPr>
            <a:spLocks noChangeArrowheads="1"/>
          </p:cNvSpPr>
          <p:nvPr/>
        </p:nvSpPr>
        <p:spPr bwMode="auto">
          <a:xfrm>
            <a:off x="1071563" y="6215063"/>
            <a:ext cx="214312" cy="214312"/>
          </a:xfrm>
          <a:prstGeom prst="ellipse">
            <a:avLst/>
          </a:prstGeom>
          <a:noFill/>
          <a:ln w="12700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04048"/>
              </p:ext>
            </p:extLst>
          </p:nvPr>
        </p:nvGraphicFramePr>
        <p:xfrm>
          <a:off x="1619672" y="3284984"/>
          <a:ext cx="6096000" cy="2214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5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 a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커서 위치의 다음 칸부터 입력하기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 A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커서가 있는 줄의 끝부터 입력하기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 i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커서 위치부터 입력하기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키보드의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[Insert]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키도 같은 기능을 합니다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 I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커서가 있는 줄의 맨 앞에서부터 입력하기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 o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커서 바로 아래에 줄을 만들고 입력하기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(open</a:t>
                      </a:r>
                      <a:r>
                        <a:rPr lang="en-US" altLang="ko-KR" sz="1200" b="1" baseline="0">
                          <a:solidFill>
                            <a:schemeClr val="tx1"/>
                          </a:solidFill>
                        </a:rPr>
                        <a:t> line)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 O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커서 바로 위에 줄을 만들고 입력하기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 s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커서가 있는 단어를 지우고 입력하기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 S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커서가 있는 행을 지우고 입력하기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1472" name="TextBox 10"/>
          <p:cNvSpPr txBox="1">
            <a:spLocks noChangeArrowheads="1"/>
          </p:cNvSpPr>
          <p:nvPr/>
        </p:nvSpPr>
        <p:spPr bwMode="auto">
          <a:xfrm>
            <a:off x="1621434" y="5557019"/>
            <a:ext cx="4832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  <a:latin typeface="굴림" pitchFamily="50" charset="-127"/>
              </a:rPr>
              <a:t>★ 대문자와 소문자 키의 기능이 다르다는 것을 잊지 말자</a:t>
            </a:r>
            <a:r>
              <a:rPr lang="en-US" altLang="ko-KR" sz="1400" b="1">
                <a:solidFill>
                  <a:srgbClr val="FF0000"/>
                </a:solidFill>
                <a:latin typeface="굴림" pitchFamily="50" charset="-127"/>
              </a:rPr>
              <a:t>.</a:t>
            </a:r>
            <a:endParaRPr lang="ko-KR" altLang="en-US" sz="1400" b="1">
              <a:solidFill>
                <a:srgbClr val="FF0000"/>
              </a:solidFill>
              <a:latin typeface="굴림" pitchFamily="50" charset="-127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29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28200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40963" name="내용 개체 틀 4"/>
          <p:cNvSpPr>
            <a:spLocks noGrp="1"/>
          </p:cNvSpPr>
          <p:nvPr>
            <p:ph idx="1"/>
          </p:nvPr>
        </p:nvSpPr>
        <p:spPr>
          <a:xfrm>
            <a:off x="285720" y="1271606"/>
            <a:ext cx="8634413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ko-KR" altLang="en-US" sz="2000">
                <a:latin typeface="+mn-ea"/>
              </a:rPr>
              <a:t>이동 키의 종류</a:t>
            </a:r>
            <a:endParaRPr lang="en-US" altLang="ko-KR" sz="2000">
              <a:latin typeface="+mn-ea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altLang="ko-KR" sz="1800" b="1">
                <a:solidFill>
                  <a:srgbClr val="FF0000"/>
                </a:solidFill>
                <a:latin typeface="+mn-ea"/>
              </a:rPr>
              <a:t>[Esc]</a:t>
            </a:r>
            <a:r>
              <a:rPr lang="ko-KR" altLang="en-US" sz="1800" b="1">
                <a:latin typeface="+mn-ea"/>
              </a:rPr>
              <a:t>키를 누르면 커서 이동모드로 돌아온다</a:t>
            </a:r>
            <a:r>
              <a:rPr lang="en-US" altLang="ko-KR" sz="1800" b="1">
                <a:latin typeface="+mn-ea"/>
              </a:rPr>
              <a:t>.</a:t>
            </a:r>
          </a:p>
          <a:p>
            <a:pPr lvl="1">
              <a:lnSpc>
                <a:spcPct val="100000"/>
              </a:lnSpc>
              <a:defRPr/>
            </a:pPr>
            <a:r>
              <a:rPr lang="ko-KR" altLang="en-US" sz="1800" b="1">
                <a:latin typeface="+mn-ea"/>
              </a:rPr>
              <a:t>커서의 이동은 윈도우와 마찬가지로 방향키</a:t>
            </a:r>
            <a:r>
              <a:rPr lang="en-US" altLang="ko-KR" sz="1800" b="1">
                <a:latin typeface="+mn-ea"/>
              </a:rPr>
              <a:t>(</a:t>
            </a:r>
            <a:r>
              <a:rPr lang="en-US" altLang="ko-KR" sz="1800" b="1">
                <a:latin typeface="+mn-ea"/>
                <a:cs typeface="Times New Roman" pitchFamily="18" charset="0"/>
              </a:rPr>
              <a:t>←, →, ↓, ↑)</a:t>
            </a:r>
            <a:r>
              <a:rPr lang="ko-KR" altLang="en-US" sz="1800" b="1">
                <a:latin typeface="+mn-ea"/>
                <a:cs typeface="Times New Roman" pitchFamily="18" charset="0"/>
              </a:rPr>
              <a:t>를 사용하면 된다</a:t>
            </a:r>
            <a:r>
              <a:rPr lang="en-US" altLang="ko-KR" sz="1800" b="1">
                <a:latin typeface="+mn-ea"/>
                <a:cs typeface="Times New Roman" pitchFamily="18" charset="0"/>
              </a:rPr>
              <a:t>.</a:t>
            </a:r>
          </a:p>
          <a:p>
            <a:pPr lvl="1">
              <a:lnSpc>
                <a:spcPct val="100000"/>
              </a:lnSpc>
              <a:defRPr/>
            </a:pPr>
            <a:endParaRPr lang="en-US" altLang="ko-KR" sz="1600" b="1">
              <a:cs typeface="Times New Roman" pitchFamily="18" charset="0"/>
            </a:endParaRPr>
          </a:p>
          <a:p>
            <a:pPr lvl="1">
              <a:lnSpc>
                <a:spcPct val="100000"/>
              </a:lnSpc>
              <a:defRPr/>
            </a:pPr>
            <a:endParaRPr lang="en-US" altLang="ko-KR" sz="1600" b="1">
              <a:cs typeface="Times New Roman" pitchFamily="18" charset="0"/>
            </a:endParaRPr>
          </a:p>
          <a:p>
            <a:pPr marL="476250" lvl="1" indent="0">
              <a:lnSpc>
                <a:spcPct val="100000"/>
              </a:lnSpc>
              <a:buNone/>
              <a:defRPr/>
            </a:pPr>
            <a:endParaRPr lang="en-US" altLang="ko-KR" sz="1800" b="1">
              <a:cs typeface="Times New Roman" pitchFamily="18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ko-KR" altLang="en-US" sz="1800" b="1">
                <a:cs typeface="Times New Roman" pitchFamily="18" charset="0"/>
              </a:rPr>
              <a:t>그 밖의 커서 이동키 열람</a:t>
            </a:r>
            <a:endParaRPr lang="en-US" altLang="ko-KR" sz="1800" b="1"/>
          </a:p>
        </p:txBody>
      </p:sp>
      <p:sp>
        <p:nvSpPr>
          <p:cNvPr id="63492" name="타원 16"/>
          <p:cNvSpPr>
            <a:spLocks noChangeArrowheads="1"/>
          </p:cNvSpPr>
          <p:nvPr/>
        </p:nvSpPr>
        <p:spPr bwMode="auto">
          <a:xfrm>
            <a:off x="919133" y="6000735"/>
            <a:ext cx="214312" cy="214312"/>
          </a:xfrm>
          <a:prstGeom prst="ellipse">
            <a:avLst/>
          </a:prstGeom>
          <a:noFill/>
          <a:ln w="12700" algn="ctr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55576" y="2463860"/>
            <a:ext cx="8064896" cy="677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ko-KR" altLang="en-US" sz="1400" b="1">
                <a:solidFill>
                  <a:srgbClr val="7030A0"/>
                </a:solidFill>
                <a:latin typeface="굴림" pitchFamily="50" charset="-127"/>
              </a:rPr>
              <a:t> 방향키가 </a:t>
            </a:r>
            <a:r>
              <a:rPr lang="ko-KR" altLang="en-US" sz="1400" b="1" err="1">
                <a:solidFill>
                  <a:srgbClr val="7030A0"/>
                </a:solidFill>
                <a:latin typeface="굴림" pitchFamily="50" charset="-127"/>
              </a:rPr>
              <a:t>안되는데요</a:t>
            </a:r>
            <a:r>
              <a:rPr lang="en-US" altLang="ko-KR" sz="1400" b="1">
                <a:solidFill>
                  <a:srgbClr val="7030A0"/>
                </a:solidFill>
                <a:latin typeface="굴림" pitchFamily="50" charset="-127"/>
              </a:rPr>
              <a:t>?</a:t>
            </a:r>
          </a:p>
          <a:p>
            <a:pPr>
              <a:defRPr/>
            </a:pPr>
            <a:r>
              <a:rPr lang="ko-KR" altLang="en-US" sz="1200" b="1">
                <a:latin typeface="+mn-ea"/>
                <a:ea typeface="+mn-ea"/>
              </a:rPr>
              <a:t>커서 이동키로 이동하는 것도 가능하지만 어떤 </a:t>
            </a:r>
            <a:r>
              <a:rPr lang="ko-KR" altLang="en-US" sz="1200" b="1" err="1">
                <a:latin typeface="+mn-ea"/>
                <a:ea typeface="+mn-ea"/>
              </a:rPr>
              <a:t>리눅스</a:t>
            </a:r>
            <a:r>
              <a:rPr lang="ko-KR" altLang="en-US" sz="1200" b="1">
                <a:latin typeface="+mn-ea"/>
                <a:ea typeface="+mn-ea"/>
              </a:rPr>
              <a:t> 시스템에서는 </a:t>
            </a:r>
            <a:r>
              <a:rPr lang="en-US" altLang="ko-KR" sz="1200" b="1">
                <a:latin typeface="+mn-ea"/>
                <a:ea typeface="+mn-ea"/>
              </a:rPr>
              <a:t>Vi</a:t>
            </a:r>
            <a:r>
              <a:rPr lang="ko-KR" altLang="en-US" sz="1200" b="1">
                <a:latin typeface="+mn-ea"/>
                <a:ea typeface="+mn-ea"/>
              </a:rPr>
              <a:t>를 실행했을 때 커서 이동키가 작동하지 않습니다</a:t>
            </a:r>
            <a:r>
              <a:rPr lang="en-US" altLang="ko-KR" sz="1200" b="1">
                <a:latin typeface="+mn-ea"/>
                <a:ea typeface="+mn-ea"/>
              </a:rPr>
              <a:t>. </a:t>
            </a:r>
            <a:r>
              <a:rPr lang="ko-KR" altLang="en-US" sz="1200" b="1">
                <a:latin typeface="+mn-ea"/>
                <a:ea typeface="+mn-ea"/>
              </a:rPr>
              <a:t>그럴 경우에는 </a:t>
            </a:r>
            <a:r>
              <a:rPr lang="en-US" altLang="ko-KR" sz="1200" b="1">
                <a:latin typeface="+mn-ea"/>
                <a:ea typeface="+mn-ea"/>
              </a:rPr>
              <a:t>h</a:t>
            </a:r>
            <a:r>
              <a:rPr lang="en-US" altLang="ko-KR" sz="1200" b="1">
                <a:latin typeface="+mn-ea"/>
                <a:ea typeface="+mn-ea"/>
                <a:cs typeface="Times New Roman"/>
              </a:rPr>
              <a:t> (←)</a:t>
            </a:r>
            <a:r>
              <a:rPr lang="en-US" altLang="ko-KR" sz="1200" b="1">
                <a:latin typeface="+mn-ea"/>
                <a:ea typeface="+mn-ea"/>
              </a:rPr>
              <a:t>, l(</a:t>
            </a:r>
            <a:r>
              <a:rPr lang="en-US" altLang="ko-KR" sz="1200" b="1">
                <a:latin typeface="+mn-ea"/>
                <a:ea typeface="+mn-ea"/>
                <a:cs typeface="Times New Roman"/>
              </a:rPr>
              <a:t>→)</a:t>
            </a:r>
            <a:r>
              <a:rPr lang="en-US" altLang="ko-KR" sz="1200" b="1">
                <a:latin typeface="+mn-ea"/>
                <a:ea typeface="+mn-ea"/>
              </a:rPr>
              <a:t>, j(</a:t>
            </a:r>
            <a:r>
              <a:rPr lang="en-US" altLang="ko-KR" sz="1200" b="1">
                <a:latin typeface="+mn-ea"/>
                <a:cs typeface="Times New Roman"/>
              </a:rPr>
              <a:t>↓</a:t>
            </a:r>
            <a:r>
              <a:rPr lang="en-US" altLang="ko-KR" sz="1200" b="1">
                <a:latin typeface="+mn-ea"/>
                <a:ea typeface="+mn-ea"/>
                <a:cs typeface="Times New Roman"/>
              </a:rPr>
              <a:t>)</a:t>
            </a:r>
            <a:r>
              <a:rPr lang="en-US" altLang="ko-KR" sz="1200" b="1">
                <a:latin typeface="+mn-ea"/>
                <a:ea typeface="+mn-ea"/>
              </a:rPr>
              <a:t>, k(</a:t>
            </a:r>
            <a:r>
              <a:rPr lang="en-US" altLang="ko-KR" sz="1200" b="1">
                <a:latin typeface="+mn-ea"/>
                <a:cs typeface="Times New Roman"/>
              </a:rPr>
              <a:t>↑</a:t>
            </a:r>
            <a:r>
              <a:rPr lang="en-US" altLang="ko-KR" sz="1200" b="1">
                <a:latin typeface="+mn-ea"/>
                <a:ea typeface="+mn-ea"/>
                <a:cs typeface="Times New Roman"/>
              </a:rPr>
              <a:t>)</a:t>
            </a:r>
            <a:r>
              <a:rPr lang="ko-KR" altLang="en-US" sz="1200" b="1">
                <a:latin typeface="+mn-ea"/>
                <a:ea typeface="+mn-ea"/>
              </a:rPr>
              <a:t>를 이용해 방향을 이동하세요</a:t>
            </a:r>
            <a:r>
              <a:rPr lang="en-US" altLang="ko-KR" sz="1200" b="1">
                <a:latin typeface="+mn-ea"/>
                <a:ea typeface="+mn-ea"/>
              </a:rPr>
              <a:t>.</a:t>
            </a:r>
            <a:endParaRPr lang="ko-KR" altLang="en-US" sz="1200" b="1">
              <a:latin typeface="+mn-ea"/>
              <a:ea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298765"/>
              </p:ext>
            </p:extLst>
          </p:nvPr>
        </p:nvGraphicFramePr>
        <p:xfrm>
          <a:off x="1054070" y="3768432"/>
          <a:ext cx="6096000" cy="2468880"/>
        </p:xfrm>
        <a:graphic>
          <a:graphicData uri="http://schemas.openxmlformats.org/drawingml/2006/table">
            <a:tbl>
              <a:tblPr/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글자 단위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J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K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한 칸 왼쪽으로 이동</a:t>
                      </a:r>
                      <a:endParaRPr kumimoji="0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한 칸 오른쪽으로 이동</a:t>
                      </a:r>
                      <a:endParaRPr kumimoji="0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한 줄 아래로 이동</a:t>
                      </a:r>
                      <a:endParaRPr kumimoji="0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한 줄 위로 이동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단어 단위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w, W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b,  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e, E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다음 단어의 첫 글자로 이동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(W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는 특수문자 무시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이전 단어의 첫 글자로 이동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(B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는 특수문자 무시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단어의 마지막 글자로 이동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(E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는 특수문자 무시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줄 단위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^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+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─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그 줄의 첫 글자로 이동</a:t>
                      </a:r>
                      <a:endParaRPr kumimoji="0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그 줄의 마지막 글자로 이동</a:t>
                      </a:r>
                      <a:endParaRPr kumimoji="0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숫자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)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그 줄의 처음으로 이동</a:t>
                      </a:r>
                      <a:endParaRPr kumimoji="0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다음 줄의 첫 글자로 이동</a:t>
                      </a:r>
                      <a:endParaRPr kumimoji="0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윗줄의 첫 글자로 이동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30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939016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43011" name="내용 개체 틀 4"/>
          <p:cNvSpPr>
            <a:spLocks noGrp="1"/>
          </p:cNvSpPr>
          <p:nvPr>
            <p:ph idx="1"/>
          </p:nvPr>
        </p:nvSpPr>
        <p:spPr>
          <a:xfrm>
            <a:off x="285720" y="1271606"/>
            <a:ext cx="8634413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ko-KR" altLang="en-US" sz="2000">
                <a:latin typeface="+mn-ea"/>
              </a:rPr>
              <a:t>삭제 키의 종류</a:t>
            </a:r>
            <a:endParaRPr lang="en-US" altLang="ko-KR" sz="2000">
              <a:latin typeface="+mn-ea"/>
            </a:endParaRPr>
          </a:p>
          <a:p>
            <a:pPr lvl="1">
              <a:lnSpc>
                <a:spcPct val="100000"/>
              </a:lnSpc>
              <a:defRPr/>
            </a:pPr>
            <a:endParaRPr lang="en-US" altLang="ko-KR" sz="600" b="1">
              <a:latin typeface="+mn-ea"/>
            </a:endParaRPr>
          </a:p>
          <a:p>
            <a:pPr lvl="1">
              <a:lnSpc>
                <a:spcPct val="100000"/>
              </a:lnSpc>
              <a:defRPr/>
            </a:pPr>
            <a:r>
              <a:rPr lang="ko-KR" altLang="en-US" sz="1800" b="1">
                <a:latin typeface="+mn-ea"/>
              </a:rPr>
              <a:t>기본 삭제 키</a:t>
            </a:r>
            <a:endParaRPr lang="en-US" altLang="ko-KR" sz="1800" b="1">
              <a:latin typeface="+mn-ea"/>
            </a:endParaRPr>
          </a:p>
          <a:p>
            <a:pPr lvl="2"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1600" b="1">
                <a:solidFill>
                  <a:srgbClr val="FF0000"/>
                </a:solidFill>
                <a:latin typeface="+mn-ea"/>
              </a:rPr>
              <a:t>[Del]</a:t>
            </a:r>
            <a:r>
              <a:rPr lang="ko-KR" altLang="en-US" sz="1600" b="1">
                <a:latin typeface="+mn-ea"/>
              </a:rPr>
              <a:t>키 </a:t>
            </a:r>
            <a:r>
              <a:rPr lang="en-US" altLang="ko-KR" sz="1600" b="1">
                <a:latin typeface="+mn-ea"/>
              </a:rPr>
              <a:t>: “</a:t>
            </a:r>
            <a:r>
              <a:rPr lang="ko-KR" altLang="en-US" sz="1600" b="1">
                <a:latin typeface="+mn-ea"/>
              </a:rPr>
              <a:t>커서 이동 모드</a:t>
            </a:r>
            <a:r>
              <a:rPr lang="en-US" altLang="ko-KR" sz="1600" b="1">
                <a:latin typeface="+mn-ea"/>
              </a:rPr>
              <a:t>”</a:t>
            </a:r>
            <a:r>
              <a:rPr lang="ko-KR" altLang="en-US" sz="1600" b="1">
                <a:latin typeface="+mn-ea"/>
              </a:rPr>
              <a:t>에서</a:t>
            </a:r>
            <a:r>
              <a:rPr lang="en-US" altLang="ko-KR" sz="1600" b="1">
                <a:latin typeface="+mn-ea"/>
              </a:rPr>
              <a:t>, </a:t>
            </a:r>
            <a:r>
              <a:rPr lang="ko-KR" altLang="en-US" sz="1600" b="1">
                <a:latin typeface="+mn-ea"/>
              </a:rPr>
              <a:t>한 글자 삭제</a:t>
            </a:r>
            <a:endParaRPr lang="en-US" altLang="ko-KR" sz="1600" b="1">
              <a:latin typeface="+mn-ea"/>
            </a:endParaRPr>
          </a:p>
          <a:p>
            <a:pPr lvl="2">
              <a:lnSpc>
                <a:spcPct val="100000"/>
              </a:lnSpc>
              <a:buClr>
                <a:schemeClr val="accent2"/>
              </a:buClr>
              <a:defRPr/>
            </a:pPr>
            <a:r>
              <a:rPr lang="en-US" altLang="ko-KR" sz="1600" b="1">
                <a:solidFill>
                  <a:srgbClr val="FF0000"/>
                </a:solidFill>
                <a:latin typeface="+mn-ea"/>
              </a:rPr>
              <a:t>[Backspace]</a:t>
            </a:r>
            <a:r>
              <a:rPr lang="ko-KR" altLang="en-US" sz="1600" b="1">
                <a:latin typeface="+mn-ea"/>
              </a:rPr>
              <a:t>키 </a:t>
            </a:r>
            <a:r>
              <a:rPr lang="en-US" altLang="ko-KR" sz="1600" b="1">
                <a:latin typeface="+mn-ea"/>
              </a:rPr>
              <a:t>:  “</a:t>
            </a:r>
            <a:r>
              <a:rPr lang="ko-KR" altLang="en-US" sz="1600" b="1">
                <a:latin typeface="+mn-ea"/>
              </a:rPr>
              <a:t>텍스트 입력모드</a:t>
            </a:r>
            <a:r>
              <a:rPr lang="en-US" altLang="ko-KR" sz="1600" b="1">
                <a:latin typeface="+mn-ea"/>
              </a:rPr>
              <a:t>”</a:t>
            </a:r>
            <a:r>
              <a:rPr lang="ko-KR" altLang="en-US" sz="1600" b="1">
                <a:latin typeface="+mn-ea"/>
              </a:rPr>
              <a:t>에서</a:t>
            </a:r>
            <a:r>
              <a:rPr lang="en-US" altLang="ko-KR" sz="1600" b="1">
                <a:latin typeface="+mn-ea"/>
              </a:rPr>
              <a:t>, </a:t>
            </a:r>
            <a:r>
              <a:rPr lang="ko-KR" altLang="en-US" sz="1600" b="1">
                <a:latin typeface="+mn-ea"/>
              </a:rPr>
              <a:t>한 글자 삭제</a:t>
            </a:r>
            <a:endParaRPr lang="en-US" altLang="ko-KR" sz="1600" b="1">
              <a:latin typeface="+mn-ea"/>
            </a:endParaRPr>
          </a:p>
          <a:p>
            <a:pPr lvl="1">
              <a:lnSpc>
                <a:spcPct val="100000"/>
              </a:lnSpc>
              <a:defRPr/>
            </a:pPr>
            <a:endParaRPr lang="en-US" altLang="ko-KR" sz="1400" b="1">
              <a:latin typeface="+mn-ea"/>
            </a:endParaRPr>
          </a:p>
          <a:p>
            <a:pPr lvl="1">
              <a:lnSpc>
                <a:spcPct val="100000"/>
              </a:lnSpc>
              <a:defRPr/>
            </a:pPr>
            <a:r>
              <a:rPr lang="ko-KR" altLang="en-US" sz="1800" b="1">
                <a:latin typeface="+mn-ea"/>
              </a:rPr>
              <a:t>추가 삭제 명령키 </a:t>
            </a:r>
            <a:r>
              <a:rPr lang="en-US" altLang="ko-KR" sz="1800" b="1">
                <a:latin typeface="+mn-ea"/>
              </a:rPr>
              <a:t>(</a:t>
            </a:r>
            <a:r>
              <a:rPr lang="ko-KR" altLang="en-US" sz="1800" b="1">
                <a:latin typeface="+mn-ea"/>
              </a:rPr>
              <a:t>커서 이동모드에서</a:t>
            </a:r>
            <a:r>
              <a:rPr lang="en-US" altLang="ko-KR" sz="1800" b="1">
                <a:latin typeface="+mn-ea"/>
              </a:rPr>
              <a:t>)</a:t>
            </a:r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231900" y="3357562"/>
          <a:ext cx="5095868" cy="2250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7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dw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dd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dj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dk</a:t>
                      </a:r>
                      <a:r>
                        <a:rPr lang="en-US" altLang="ko-KR" sz="1200" b="1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위치의 글자 삭제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바로 앞의 글자 삭제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 단어를 삭제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위치부터 줄의 처음까지 삭제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위치부터 줄의 끝까지 삭제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커서가 있는 줄을 삭제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커서가 있는 줄과 그 다음 줄을 삭제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커서가 있는 줄과 그 앞줄을 삭제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31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127438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45059" name="내용 개체 틀 4"/>
          <p:cNvSpPr>
            <a:spLocks noGrp="1"/>
          </p:cNvSpPr>
          <p:nvPr>
            <p:ph idx="1"/>
          </p:nvPr>
        </p:nvSpPr>
        <p:spPr>
          <a:xfrm>
            <a:off x="285720" y="1271606"/>
            <a:ext cx="8634413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ko-KR" altLang="en-US" sz="2000">
                <a:latin typeface="+mn-ea"/>
              </a:rPr>
              <a:t>수정 키의 종류</a:t>
            </a:r>
            <a:endParaRPr lang="en-US" altLang="ko-KR" sz="2000">
              <a:latin typeface="+mn-ea"/>
            </a:endParaRPr>
          </a:p>
          <a:p>
            <a:pPr lvl="1">
              <a:lnSpc>
                <a:spcPct val="100000"/>
              </a:lnSpc>
              <a:defRPr/>
            </a:pPr>
            <a:r>
              <a:rPr lang="ko-KR" altLang="en-US" sz="1800" b="1">
                <a:latin typeface="+mn-ea"/>
              </a:rPr>
              <a:t>수정 명령키 </a:t>
            </a:r>
            <a:r>
              <a:rPr lang="en-US" altLang="ko-KR" sz="1800" b="1">
                <a:latin typeface="+mn-ea"/>
              </a:rPr>
              <a:t>(</a:t>
            </a:r>
            <a:r>
              <a:rPr lang="ko-KR" altLang="en-US" sz="1800" b="1">
                <a:latin typeface="+mn-ea"/>
              </a:rPr>
              <a:t>커서 이동모드에서</a:t>
            </a:r>
            <a:r>
              <a:rPr lang="en-US" altLang="ko-KR" sz="1800" b="1">
                <a:latin typeface="+mn-ea"/>
              </a:rPr>
              <a:t>)</a:t>
            </a:r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  <a:p>
            <a:pPr lvl="1">
              <a:lnSpc>
                <a:spcPct val="100000"/>
              </a:lnSpc>
              <a:defRPr/>
            </a:pPr>
            <a:endParaRPr lang="en-US" altLang="ko-KR" sz="1400" b="1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46133" y="1982284"/>
          <a:ext cx="6302873" cy="282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2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ch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cw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cc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cj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ck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~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위치의 한 글자 수정하기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위치부터 </a:t>
                      </a: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[Esc]</a:t>
                      </a: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누를 때까지 다른 글자로 수정하기</a:t>
                      </a: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</a:t>
                      </a: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같은 줄에만 해당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위치의 한 글자를 여러 글자로 수정하기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바로 앞의 한 글자를 여러 글자로 수정하기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위치의 한 단어를 수정하기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위치부터 줄의 처음까지 수정하기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위치부터 줄의 끝까지 수정하기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커서가 있는 줄을 수정하기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커서가 있는 줄과 그 다음 줄을 수정하기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커서가 있는 줄과 그 앞줄을 수정하기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대문자를 소문자로</a:t>
                      </a: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소문자를 대문자로 수정한다</a:t>
                      </a:r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7596" name="그림 5" descr="20.jpg"/>
          <p:cNvPicPr>
            <a:picLocks noChangeAspect="1"/>
          </p:cNvPicPr>
          <p:nvPr/>
        </p:nvPicPr>
        <p:blipFill rotWithShape="1">
          <a:blip r:embed="rId3" cstate="print"/>
          <a:srcRect b="23914"/>
          <a:stretch/>
        </p:blipFill>
        <p:spPr bwMode="auto">
          <a:xfrm>
            <a:off x="1173163" y="5000636"/>
            <a:ext cx="6934620" cy="125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7" name="모서리가 둥근 사각형 설명선 6"/>
          <p:cNvSpPr>
            <a:spLocks noChangeArrowheads="1"/>
          </p:cNvSpPr>
          <p:nvPr/>
        </p:nvSpPr>
        <p:spPr bwMode="auto">
          <a:xfrm>
            <a:off x="2349902" y="5227565"/>
            <a:ext cx="2306665" cy="290512"/>
          </a:xfrm>
          <a:prstGeom prst="wedgeRoundRectCallout">
            <a:avLst>
              <a:gd name="adj1" fmla="val -65213"/>
              <a:gd name="adj2" fmla="val 119977"/>
              <a:gd name="adj3" fmla="val 16667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r>
              <a:rPr lang="en-US" altLang="ko-KR" sz="1100" b="1"/>
              <a:t>s </a:t>
            </a:r>
            <a:r>
              <a:rPr lang="ko-KR" altLang="en-US" sz="1100" b="1"/>
              <a:t>입력 후</a:t>
            </a:r>
            <a:r>
              <a:rPr lang="en-US" altLang="ko-KR" sz="1100" b="1"/>
              <a:t>, ...</a:t>
            </a:r>
            <a:r>
              <a:rPr lang="ko-KR" altLang="en-US" sz="1100" b="1"/>
              <a:t>를 </a:t>
            </a:r>
            <a:r>
              <a:rPr lang="ko-KR" altLang="en-US" sz="1100" b="1" err="1"/>
              <a:t>여러번</a:t>
            </a:r>
            <a:r>
              <a:rPr lang="ko-KR" altLang="en-US" sz="1100" b="1"/>
              <a:t> 입력</a:t>
            </a:r>
          </a:p>
        </p:txBody>
      </p:sp>
      <p:sp>
        <p:nvSpPr>
          <p:cNvPr id="67598" name="모서리가 둥근 사각형 설명선 8"/>
          <p:cNvSpPr>
            <a:spLocks noChangeArrowheads="1"/>
          </p:cNvSpPr>
          <p:nvPr/>
        </p:nvSpPr>
        <p:spPr bwMode="auto">
          <a:xfrm>
            <a:off x="2771800" y="6134513"/>
            <a:ext cx="2214563" cy="288925"/>
          </a:xfrm>
          <a:prstGeom prst="wedgeRoundRectCallout">
            <a:avLst>
              <a:gd name="adj1" fmla="val -45431"/>
              <a:gd name="adj2" fmla="val -88755"/>
              <a:gd name="adj3" fmla="val 16667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r>
              <a:rPr lang="en-US" altLang="ko-KR" sz="1100" b="1"/>
              <a:t>r</a:t>
            </a:r>
            <a:r>
              <a:rPr lang="ko-KR" altLang="en-US" sz="1100" b="1"/>
              <a:t>을 입력 후</a:t>
            </a:r>
            <a:r>
              <a:rPr lang="en-US" altLang="ko-KR" sz="1100" b="1"/>
              <a:t>, n</a:t>
            </a:r>
            <a:r>
              <a:rPr lang="ko-KR" altLang="en-US" sz="1100" b="1"/>
              <a:t>을 대문자로 변경</a:t>
            </a: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32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634615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47107" name="내용 개체 틀 4"/>
          <p:cNvSpPr>
            <a:spLocks noGrp="1"/>
          </p:cNvSpPr>
          <p:nvPr>
            <p:ph idx="1"/>
          </p:nvPr>
        </p:nvSpPr>
        <p:spPr>
          <a:xfrm>
            <a:off x="285720" y="1357298"/>
            <a:ext cx="8634413" cy="4800600"/>
          </a:xfrm>
        </p:spPr>
        <p:txBody>
          <a:bodyPr/>
          <a:lstStyle/>
          <a:p>
            <a:pPr>
              <a:defRPr/>
            </a:pPr>
            <a:r>
              <a:rPr lang="ko-KR" altLang="en-US" sz="2000">
                <a:latin typeface="+mn-ea"/>
              </a:rPr>
              <a:t>복사</a:t>
            </a:r>
            <a:r>
              <a:rPr lang="en-US" altLang="ko-KR" sz="2000">
                <a:latin typeface="+mn-ea"/>
              </a:rPr>
              <a:t>/</a:t>
            </a:r>
            <a:r>
              <a:rPr lang="ko-KR" altLang="en-US" sz="2000">
                <a:latin typeface="+mn-ea"/>
              </a:rPr>
              <a:t>붙여넣기 키의 종류 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커서 이동모드에서</a:t>
            </a:r>
            <a:r>
              <a:rPr lang="en-US" altLang="ko-KR" sz="2000">
                <a:latin typeface="+mn-ea"/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600" b="1">
                <a:latin typeface="+mn-ea"/>
              </a:rPr>
              <a:t>텍스트의 삭제나 교체 시</a:t>
            </a:r>
            <a:r>
              <a:rPr lang="en-US" altLang="ko-KR" sz="1600" b="1">
                <a:latin typeface="+mn-ea"/>
              </a:rPr>
              <a:t>,</a:t>
            </a:r>
            <a:r>
              <a:rPr lang="ko-KR" altLang="en-US" sz="1600" b="1">
                <a:latin typeface="+mn-ea"/>
              </a:rPr>
              <a:t> 텍스트는 임시 기억 장소인 </a:t>
            </a:r>
            <a:r>
              <a:rPr lang="ko-KR" altLang="en-US" sz="1600" b="1">
                <a:solidFill>
                  <a:srgbClr val="7030A0"/>
                </a:solidFill>
                <a:latin typeface="+mn-ea"/>
              </a:rPr>
              <a:t>버퍼</a:t>
            </a:r>
            <a:r>
              <a:rPr lang="en-US" altLang="ko-KR" sz="1600" b="1">
                <a:solidFill>
                  <a:srgbClr val="7030A0"/>
                </a:solidFill>
                <a:latin typeface="+mn-ea"/>
              </a:rPr>
              <a:t>(buffer)</a:t>
            </a:r>
            <a:r>
              <a:rPr lang="ko-KR" altLang="en-US" sz="1600" b="1">
                <a:latin typeface="+mn-ea"/>
              </a:rPr>
              <a:t>에 저장된다</a:t>
            </a:r>
            <a:r>
              <a:rPr lang="en-US" altLang="ko-KR" sz="1600" b="1">
                <a:latin typeface="+mn-ea"/>
              </a:rPr>
              <a:t>.</a:t>
            </a:r>
          </a:p>
          <a:p>
            <a:pPr lvl="1">
              <a:defRPr/>
            </a:pPr>
            <a:endParaRPr lang="en-US" altLang="ko-KR" sz="1400" b="1"/>
          </a:p>
          <a:p>
            <a:pPr lvl="1">
              <a:defRPr/>
            </a:pPr>
            <a:endParaRPr lang="en-US" altLang="ko-KR" sz="1400" b="1"/>
          </a:p>
          <a:p>
            <a:pPr lvl="1">
              <a:defRPr/>
            </a:pPr>
            <a:endParaRPr lang="en-US" altLang="ko-KR" sz="1400" b="1"/>
          </a:p>
          <a:p>
            <a:pPr lvl="1">
              <a:defRPr/>
            </a:pPr>
            <a:endParaRPr lang="en-US" altLang="ko-KR" sz="1400" b="1"/>
          </a:p>
          <a:p>
            <a:pPr lvl="1">
              <a:defRPr/>
            </a:pPr>
            <a:endParaRPr lang="en-US" altLang="ko-KR" sz="1400" b="1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154098"/>
              </p:ext>
            </p:extLst>
          </p:nvPr>
        </p:nvGraphicFramePr>
        <p:xfrm>
          <a:off x="1206500" y="2293938"/>
          <a:ext cx="4588361" cy="2250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1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yw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y$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yy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yj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yk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위치부터 단어의 끝까지 복사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위치부터 줄의 처음까지 복사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 위치부터 줄의 끝까지 복사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커서가 있는 줄 복사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커서가 있는 줄과 그 다음 줄을 복사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커서가 있는 줄과 그 앞줄을 복사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커서의 다음 위치에 </a:t>
                      </a:r>
                      <a:r>
                        <a:rPr lang="ko-KR" altLang="en-US" sz="12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붙여넣기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커서가 있는 위치에 </a:t>
                      </a:r>
                      <a:r>
                        <a:rPr lang="ko-KR" altLang="en-US" sz="1200" b="1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붙여넣기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9644" name="그림 11" descr="2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625" y="4652962"/>
            <a:ext cx="6837759" cy="1318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45" name="모서리가 둥근 사각형 설명선 12"/>
          <p:cNvSpPr>
            <a:spLocks noChangeArrowheads="1"/>
          </p:cNvSpPr>
          <p:nvPr/>
        </p:nvSpPr>
        <p:spPr bwMode="auto">
          <a:xfrm>
            <a:off x="1166813" y="5867400"/>
            <a:ext cx="3595687" cy="476250"/>
          </a:xfrm>
          <a:prstGeom prst="wedgeRoundRectCallout">
            <a:avLst>
              <a:gd name="adj1" fmla="val -44745"/>
              <a:gd name="adj2" fmla="val -90870"/>
              <a:gd name="adj3" fmla="val 16667"/>
            </a:avLst>
          </a:prstGeom>
          <a:solidFill>
            <a:schemeClr val="bg1"/>
          </a:solidFill>
          <a:ln w="635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r>
              <a:rPr lang="en-US" altLang="ko-KR" sz="1100" b="1" err="1"/>
              <a:t>yy</a:t>
            </a:r>
            <a:r>
              <a:rPr lang="ko-KR" altLang="en-US" sz="1100" b="1"/>
              <a:t>를 이용하여 커서가 있는 줄을 복사합니다</a:t>
            </a:r>
            <a:r>
              <a:rPr lang="en-US" altLang="ko-KR" sz="1100" b="1"/>
              <a:t>. </a:t>
            </a:r>
            <a:r>
              <a:rPr lang="ko-KR" altLang="en-US" sz="1100" b="1"/>
              <a:t>그리고 </a:t>
            </a:r>
            <a:r>
              <a:rPr lang="en-US" altLang="ko-KR" sz="1100" b="1"/>
              <a:t>p</a:t>
            </a:r>
            <a:r>
              <a:rPr lang="ko-KR" altLang="en-US" sz="1100" b="1"/>
              <a:t>를 </a:t>
            </a:r>
            <a:r>
              <a:rPr lang="ko-KR" altLang="en-US" sz="1100" b="1" err="1"/>
              <a:t>두번</a:t>
            </a:r>
            <a:r>
              <a:rPr lang="ko-KR" altLang="en-US" sz="1100" b="1"/>
              <a:t> 눌러 </a:t>
            </a:r>
            <a:r>
              <a:rPr lang="ko-KR" altLang="en-US" sz="1100" b="1" err="1"/>
              <a:t>붙여넣기를</a:t>
            </a:r>
            <a:r>
              <a:rPr lang="ko-KR" altLang="en-US" sz="1100" b="1"/>
              <a:t> 실행합니다</a:t>
            </a:r>
            <a:r>
              <a:rPr lang="en-US" altLang="ko-KR" sz="1100" b="1"/>
              <a:t>.</a:t>
            </a:r>
            <a:endParaRPr lang="ko-KR" altLang="en-US" sz="1100" b="1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33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412991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 </a:t>
            </a:r>
            <a:r>
              <a:rPr lang="ko-KR" altLang="en-US"/>
              <a:t>편집기 실습</a:t>
            </a:r>
          </a:p>
        </p:txBody>
      </p:sp>
      <p:sp>
        <p:nvSpPr>
          <p:cNvPr id="8" name="내용 개체 틀 4"/>
          <p:cNvSpPr>
            <a:spLocks noGrp="1"/>
          </p:cNvSpPr>
          <p:nvPr>
            <p:ph sz="half" idx="1"/>
          </p:nvPr>
        </p:nvSpPr>
        <p:spPr>
          <a:xfrm>
            <a:off x="395536" y="1268760"/>
            <a:ext cx="4547074" cy="5257800"/>
          </a:xfrm>
        </p:spPr>
        <p:txBody>
          <a:bodyPr/>
          <a:lstStyle/>
          <a:p>
            <a:pPr>
              <a:defRPr/>
            </a:pPr>
            <a:r>
              <a:rPr lang="ko-KR" altLang="en-US" sz="2000">
                <a:latin typeface="+mn-ea"/>
              </a:rPr>
              <a:t>취소 키의 종류 </a:t>
            </a:r>
            <a:r>
              <a:rPr lang="en-US" altLang="ko-KR" sz="2000">
                <a:latin typeface="+mn-ea"/>
              </a:rPr>
              <a:t>(</a:t>
            </a:r>
            <a:r>
              <a:rPr lang="ko-KR" altLang="en-US" sz="2000">
                <a:latin typeface="+mn-ea"/>
              </a:rPr>
              <a:t>커서 이동모드에서</a:t>
            </a:r>
            <a:r>
              <a:rPr lang="en-US" altLang="ko-KR" sz="2000">
                <a:latin typeface="+mn-ea"/>
              </a:rPr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ko-KR" altLang="en-US" sz="1800">
                <a:latin typeface="+mn-ea"/>
              </a:rPr>
              <a:t>작업 취소 명령</a:t>
            </a:r>
            <a:endParaRPr lang="en-US" altLang="ko-KR" sz="1800">
              <a:latin typeface="+mn-ea"/>
            </a:endParaRPr>
          </a:p>
          <a:p>
            <a:pPr>
              <a:lnSpc>
                <a:spcPct val="100000"/>
              </a:lnSpc>
              <a:defRPr/>
            </a:pPr>
            <a:endParaRPr lang="en-US" altLang="ko-KR" sz="2000"/>
          </a:p>
          <a:p>
            <a:pPr>
              <a:lnSpc>
                <a:spcPct val="100000"/>
              </a:lnSpc>
              <a:defRPr/>
            </a:pPr>
            <a:endParaRPr lang="en-US" altLang="ko-KR" sz="2000"/>
          </a:p>
          <a:p>
            <a:pPr>
              <a:lnSpc>
                <a:spcPct val="100000"/>
              </a:lnSpc>
              <a:defRPr/>
            </a:pPr>
            <a:endParaRPr lang="en-US" altLang="ko-KR" sz="1100"/>
          </a:p>
          <a:p>
            <a:pPr>
              <a:lnSpc>
                <a:spcPct val="100000"/>
              </a:lnSpc>
              <a:defRPr/>
            </a:pPr>
            <a:endParaRPr lang="en-US" altLang="ko-KR" sz="700"/>
          </a:p>
          <a:p>
            <a:pPr>
              <a:lnSpc>
                <a:spcPct val="100000"/>
              </a:lnSpc>
              <a:defRPr/>
            </a:pPr>
            <a:endParaRPr lang="en-US" altLang="ko-KR" sz="2000">
              <a:latin typeface="+mn-ea"/>
            </a:endParaRPr>
          </a:p>
          <a:p>
            <a:pPr>
              <a:defRPr/>
            </a:pPr>
            <a:r>
              <a:rPr lang="ko-KR" altLang="en-US" sz="2000">
                <a:latin typeface="+mn-ea"/>
              </a:rPr>
              <a:t>검색 키의 종류</a:t>
            </a:r>
            <a:r>
              <a:rPr lang="en-US" altLang="ko-KR" sz="2000">
                <a:latin typeface="+mn-ea"/>
              </a:rPr>
              <a:t> (</a:t>
            </a:r>
            <a:r>
              <a:rPr lang="ko-KR" altLang="en-US" sz="2000">
                <a:latin typeface="+mn-ea"/>
              </a:rPr>
              <a:t>커서 이동모드에서</a:t>
            </a:r>
            <a:r>
              <a:rPr lang="en-US" altLang="ko-KR" sz="2000">
                <a:latin typeface="+mn-ea"/>
              </a:rPr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ko-KR" altLang="en-US" sz="1800" b="1">
                <a:latin typeface="+mn-ea"/>
              </a:rPr>
              <a:t>검색 명령</a:t>
            </a:r>
            <a:endParaRPr lang="en-US" altLang="ko-KR" sz="1800" b="1">
              <a:latin typeface="+mn-ea"/>
            </a:endParaRPr>
          </a:p>
          <a:p>
            <a:pPr lvl="1">
              <a:lnSpc>
                <a:spcPct val="100000"/>
              </a:lnSpc>
              <a:defRPr/>
            </a:pP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defRPr/>
            </a:pP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defRPr/>
            </a:pP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defRPr/>
            </a:pPr>
            <a:endParaRPr lang="en-US" altLang="ko-KR" sz="1600">
              <a:latin typeface="+mn-ea"/>
            </a:endParaRPr>
          </a:p>
          <a:p>
            <a:pPr lvl="1">
              <a:lnSpc>
                <a:spcPct val="100000"/>
              </a:lnSpc>
              <a:defRPr/>
            </a:pPr>
            <a:endParaRPr lang="en-US" altLang="ko-KR" sz="1600">
              <a:latin typeface="+mn-ea"/>
            </a:endParaRPr>
          </a:p>
          <a:p>
            <a:pPr marL="476250" lvl="1" indent="0">
              <a:lnSpc>
                <a:spcPct val="100000"/>
              </a:lnSpc>
              <a:buNone/>
              <a:defRPr/>
            </a:pPr>
            <a:endParaRPr lang="en-US" altLang="ko-KR" sz="700">
              <a:latin typeface="+mn-ea"/>
            </a:endParaRPr>
          </a:p>
          <a:p>
            <a:pPr marL="476250" lvl="1" indent="0">
              <a:lnSpc>
                <a:spcPct val="100000"/>
              </a:lnSpc>
              <a:buNone/>
              <a:defRPr/>
            </a:pPr>
            <a:endParaRPr lang="en-US" altLang="ko-KR" sz="700">
              <a:latin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5097542" y="3933056"/>
            <a:ext cx="3938954" cy="20882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000">
                <a:latin typeface="+mn-ea"/>
              </a:rPr>
              <a:t>텍스트 파일에서 </a:t>
            </a:r>
            <a:r>
              <a:rPr lang="en-US" altLang="ko-KR" sz="2000">
                <a:latin typeface="+mn-ea"/>
              </a:rPr>
              <a:t>“information”</a:t>
            </a:r>
            <a:r>
              <a:rPr lang="ko-KR" altLang="en-US" sz="2000">
                <a:latin typeface="+mn-ea"/>
              </a:rPr>
              <a:t>이라는 단어를 </a:t>
            </a:r>
            <a:r>
              <a:rPr lang="en-US" altLang="ko-KR" sz="2000">
                <a:latin typeface="+mn-ea"/>
              </a:rPr>
              <a:t> </a:t>
            </a:r>
            <a:r>
              <a:rPr lang="ko-KR" altLang="en-US" sz="2000">
                <a:latin typeface="+mn-ea"/>
              </a:rPr>
              <a:t>찾으려면</a:t>
            </a:r>
            <a:r>
              <a:rPr lang="en-US" altLang="ko-KR" sz="2000">
                <a:latin typeface="+mn-ea"/>
              </a:rPr>
              <a:t>?</a:t>
            </a: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34</a:t>
            </a:fld>
            <a:endParaRPr lang="en-US" altLang="ko-KR" sz="1200" b="1">
              <a:latin typeface="+mj-lt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40060"/>
              </p:ext>
            </p:extLst>
          </p:nvPr>
        </p:nvGraphicFramePr>
        <p:xfrm>
          <a:off x="784886" y="2132856"/>
          <a:ext cx="3730625" cy="879031"/>
        </p:xfrm>
        <a:graphic>
          <a:graphicData uri="http://schemas.openxmlformats.org/drawingml/2006/table">
            <a:tbl>
              <a:tblPr/>
              <a:tblGrid>
                <a:gridCol w="420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9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 취소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(undo)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 줄에 행해진 작업 모두 취소</a:t>
                      </a:r>
                      <a:endParaRPr kumimoji="0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조금 전에 했던 명령을 반복</a:t>
                      </a:r>
                      <a:endParaRPr kumimoji="0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067647"/>
              </p:ext>
            </p:extLst>
          </p:nvPr>
        </p:nvGraphicFramePr>
        <p:xfrm>
          <a:off x="784886" y="4391305"/>
          <a:ext cx="3904598" cy="1701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/pattern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&gt;pattern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텍스트에서 앞으로 패턴 검색 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텍스트에서 뒤로 패턴 검색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앞 또는 이전 검색 반복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반대방향으로 이전 검색 반복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 검색을 앞으로 반복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 검색을 뒤로 반복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5564986" y="5132967"/>
            <a:ext cx="3062485" cy="596968"/>
            <a:chOff x="992188" y="6094413"/>
            <a:chExt cx="1594045" cy="333375"/>
          </a:xfrm>
        </p:grpSpPr>
        <p:pic>
          <p:nvPicPr>
            <p:cNvPr id="70677" name="그림 25" descr="40.jpg"/>
            <p:cNvPicPr>
              <a:picLocks noChangeAspect="1"/>
            </p:cNvPicPr>
            <p:nvPr/>
          </p:nvPicPr>
          <p:blipFill rotWithShape="1">
            <a:blip r:embed="rId3" cstate="print"/>
            <a:srcRect r="71635"/>
            <a:stretch/>
          </p:blipFill>
          <p:spPr bwMode="auto">
            <a:xfrm>
              <a:off x="992188" y="6094413"/>
              <a:ext cx="159404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678" name="직사각형 8"/>
            <p:cNvSpPr>
              <a:spLocks noChangeArrowheads="1"/>
            </p:cNvSpPr>
            <p:nvPr/>
          </p:nvSpPr>
          <p:spPr bwMode="auto">
            <a:xfrm>
              <a:off x="2143108" y="6241458"/>
              <a:ext cx="214314" cy="184666"/>
            </a:xfrm>
            <a:prstGeom prst="rect">
              <a:avLst/>
            </a:prstGeom>
            <a:solidFill>
              <a:schemeClr val="tx1"/>
            </a:solidFill>
            <a:ln w="25400" algn="ctr">
              <a:noFill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ko-KR" altLang="en-US" sz="600"/>
            </a:p>
          </p:txBody>
        </p:sp>
      </p:grpSp>
    </p:spTree>
    <p:extLst>
      <p:ext uri="{BB962C8B-B14F-4D97-AF65-F5344CB8AC3E}">
        <p14:creationId xmlns:p14="http://schemas.microsoft.com/office/powerpoint/2010/main" val="23834819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내용 개체 틀 4"/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4800600"/>
          </a:xfrm>
        </p:spPr>
        <p:txBody>
          <a:bodyPr/>
          <a:lstStyle/>
          <a:p>
            <a:pPr>
              <a:defRPr/>
            </a:pPr>
            <a:r>
              <a:rPr lang="ko-KR" altLang="en-US" sz="2000">
                <a:latin typeface="+mn-ea"/>
              </a:rPr>
              <a:t>컴파일</a:t>
            </a:r>
            <a:r>
              <a:rPr lang="en-US" altLang="ko-KR" sz="2000">
                <a:latin typeface="+mn-ea"/>
              </a:rPr>
              <a:t>(Compile)</a:t>
            </a:r>
          </a:p>
          <a:p>
            <a:pPr lvl="1">
              <a:defRPr/>
            </a:pPr>
            <a:r>
              <a:rPr lang="ko-KR" altLang="en-US" sz="2000" b="1">
                <a:latin typeface="+mn-ea"/>
              </a:rPr>
              <a:t>어떤 언어를 컴퓨터가 받아들일 수 있도록 기계어로 번역하는 과정</a:t>
            </a:r>
            <a:endParaRPr lang="en-US" altLang="ko-KR" sz="2000" b="1">
              <a:latin typeface="+mn-ea"/>
            </a:endParaRPr>
          </a:p>
          <a:p>
            <a:pPr lvl="1">
              <a:defRPr/>
            </a:pPr>
            <a:endParaRPr lang="en-US" altLang="ko-KR" sz="2000" b="1">
              <a:latin typeface="+mn-ea"/>
            </a:endParaRPr>
          </a:p>
          <a:p>
            <a:pPr>
              <a:defRPr/>
            </a:pPr>
            <a:r>
              <a:rPr lang="ko-KR" altLang="en-US" sz="2000">
                <a:latin typeface="+mn-ea"/>
              </a:rPr>
              <a:t>컴파일러</a:t>
            </a:r>
            <a:r>
              <a:rPr lang="en-US" altLang="ko-KR" sz="2000">
                <a:latin typeface="+mn-ea"/>
              </a:rPr>
              <a:t>(Compiler)</a:t>
            </a:r>
          </a:p>
          <a:p>
            <a:pPr lvl="1">
              <a:defRPr/>
            </a:pPr>
            <a:r>
              <a:rPr lang="ko-KR" altLang="en-US" sz="2000" b="1">
                <a:latin typeface="+mn-ea"/>
              </a:rPr>
              <a:t>컴파일을 수행하는 프로그램</a:t>
            </a:r>
            <a:endParaRPr lang="en-US" altLang="ko-KR" sz="2000" b="1">
              <a:latin typeface="+mn-ea"/>
            </a:endParaRPr>
          </a:p>
        </p:txBody>
      </p:sp>
      <p:sp>
        <p:nvSpPr>
          <p:cNvPr id="9216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리눅스 컴파일러 </a:t>
            </a:r>
            <a:r>
              <a:rPr lang="en-US" altLang="ko-KR"/>
              <a:t>- gcc</a:t>
            </a:r>
            <a:endParaRPr lang="ko-KR" altLang="en-US"/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35</a:t>
            </a:fld>
            <a:endParaRPr lang="en-US" altLang="ko-KR" sz="1200" b="1">
              <a:latin typeface="+mj-lt"/>
            </a:endParaRPr>
          </a:p>
        </p:txBody>
      </p:sp>
      <p:pic>
        <p:nvPicPr>
          <p:cNvPr id="2050" name="Picture 2" descr="컴파일러 이미지 검색결과">
            <a:extLst>
              <a:ext uri="{FF2B5EF4-FFF2-40B4-BE49-F238E27FC236}">
                <a16:creationId xmlns:a16="http://schemas.microsoft.com/office/drawing/2014/main" id="{1819526A-28F2-4C11-A84A-4B2728541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086" y="3783494"/>
            <a:ext cx="4605827" cy="2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490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내용 개체 틀 4"/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4800600"/>
          </a:xfrm>
        </p:spPr>
        <p:txBody>
          <a:bodyPr/>
          <a:lstStyle/>
          <a:p>
            <a:pPr>
              <a:defRPr/>
            </a:pPr>
            <a:r>
              <a:rPr lang="en-US" altLang="ko-KR" sz="2000" err="1"/>
              <a:t>gcc</a:t>
            </a:r>
            <a:r>
              <a:rPr lang="en-US" altLang="ko-KR" sz="2000"/>
              <a:t> </a:t>
            </a:r>
          </a:p>
          <a:p>
            <a:pPr lvl="1">
              <a:defRPr/>
            </a:pPr>
            <a:r>
              <a:rPr lang="en-US" altLang="ko-KR" sz="1800" b="1"/>
              <a:t>GNU</a:t>
            </a:r>
            <a:r>
              <a:rPr lang="ko-KR" altLang="en-US" sz="1800" b="1">
                <a:latin typeface="+mn-ea"/>
              </a:rPr>
              <a:t>에서 만든 컴파일러</a:t>
            </a:r>
            <a:r>
              <a:rPr lang="en-US" altLang="ko-KR" sz="1800" b="1">
                <a:latin typeface="+mn-ea"/>
              </a:rPr>
              <a:t>(</a:t>
            </a:r>
            <a:r>
              <a:rPr lang="en-US" altLang="ko-KR" sz="1800" b="1"/>
              <a:t>Compiler</a:t>
            </a:r>
            <a:r>
              <a:rPr lang="en-US" altLang="ko-KR" sz="1800" b="1">
                <a:latin typeface="+mn-ea"/>
              </a:rPr>
              <a:t>)</a:t>
            </a:r>
          </a:p>
          <a:p>
            <a:pPr lvl="1">
              <a:defRPr/>
            </a:pPr>
            <a:r>
              <a:rPr lang="en-US" altLang="ko-KR" sz="1800" b="1" err="1"/>
              <a:t>gcc</a:t>
            </a:r>
            <a:r>
              <a:rPr lang="ko-KR" altLang="en-US" sz="1800" b="1">
                <a:latin typeface="+mn-ea"/>
              </a:rPr>
              <a:t>는 많은 옵션들을 가지고 있다</a:t>
            </a:r>
            <a:r>
              <a:rPr lang="en-US" altLang="ko-KR" sz="1800" b="1">
                <a:latin typeface="+mn-ea"/>
              </a:rPr>
              <a:t>.</a:t>
            </a:r>
          </a:p>
          <a:p>
            <a:pPr lvl="1">
              <a:defRPr/>
            </a:pPr>
            <a:endParaRPr lang="ko-KR" altLang="en-US" sz="1800" b="1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9"/>
          <p:cNvGrpSpPr>
            <a:grpSpLocks/>
          </p:cNvGrpSpPr>
          <p:nvPr/>
        </p:nvGrpSpPr>
        <p:grpSpPr bwMode="auto">
          <a:xfrm>
            <a:off x="844551" y="2714620"/>
            <a:ext cx="7746970" cy="3594700"/>
            <a:chOff x="1285852" y="2824840"/>
            <a:chExt cx="5915025" cy="2880632"/>
          </a:xfrm>
        </p:grpSpPr>
        <p:pic>
          <p:nvPicPr>
            <p:cNvPr id="92165" name="그림 7" descr="10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93378" y="2824840"/>
              <a:ext cx="5905500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그룹 18"/>
            <p:cNvGrpSpPr>
              <a:grpSpLocks/>
            </p:cNvGrpSpPr>
            <p:nvPr/>
          </p:nvGrpSpPr>
          <p:grpSpPr bwMode="auto">
            <a:xfrm>
              <a:off x="1285852" y="3000372"/>
              <a:ext cx="5915025" cy="2705100"/>
              <a:chOff x="1285852" y="3000372"/>
              <a:chExt cx="5915025" cy="2705100"/>
            </a:xfrm>
          </p:grpSpPr>
          <p:pic>
            <p:nvPicPr>
              <p:cNvPr id="92167" name="그림 8" descr="11.jpg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285852" y="3000372"/>
                <a:ext cx="5915025" cy="2705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그룹 17"/>
              <p:cNvGrpSpPr>
                <a:grpSpLocks/>
              </p:cNvGrpSpPr>
              <p:nvPr/>
            </p:nvGrpSpPr>
            <p:grpSpPr bwMode="auto">
              <a:xfrm>
                <a:off x="5745626" y="4310748"/>
                <a:ext cx="963785" cy="1357322"/>
                <a:chOff x="5745626" y="4310748"/>
                <a:chExt cx="963785" cy="1357322"/>
              </a:xfrm>
            </p:grpSpPr>
            <p:sp>
              <p:nvSpPr>
                <p:cNvPr id="92169" name="오른쪽 대괄호 15"/>
                <p:cNvSpPr>
                  <a:spLocks/>
                </p:cNvSpPr>
                <p:nvPr/>
              </p:nvSpPr>
              <p:spPr bwMode="auto">
                <a:xfrm>
                  <a:off x="5745626" y="4310748"/>
                  <a:ext cx="142876" cy="1357322"/>
                </a:xfrm>
                <a:prstGeom prst="rightBracket">
                  <a:avLst>
                    <a:gd name="adj" fmla="val 8313"/>
                  </a:avLst>
                </a:prstGeom>
                <a:noFill/>
                <a:ln w="12700" algn="ctr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2170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5880338" y="4857760"/>
                  <a:ext cx="829073" cy="2616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100">
                      <a:solidFill>
                        <a:schemeClr val="bg1"/>
                      </a:solidFill>
                    </a:rPr>
                    <a:t>gcc </a:t>
                  </a:r>
                  <a:r>
                    <a:rPr lang="ko-KR" altLang="en-US" sz="1100">
                      <a:solidFill>
                        <a:schemeClr val="bg1"/>
                      </a:solidFill>
                    </a:rPr>
                    <a:t>옵션들</a:t>
                  </a:r>
                </a:p>
              </p:txBody>
            </p:sp>
          </p:grpSp>
        </p:grpSp>
      </p:grpSp>
      <p:sp>
        <p:nvSpPr>
          <p:cNvPr id="9216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리눅스 컴파일러 </a:t>
            </a:r>
            <a:r>
              <a:rPr lang="en-US" altLang="ko-KR"/>
              <a:t>- gcc</a:t>
            </a:r>
            <a:endParaRPr lang="ko-KR" altLang="en-US"/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36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668015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리눅스 컴파일러 </a:t>
            </a:r>
            <a:r>
              <a:rPr lang="en-US" altLang="ko-KR"/>
              <a:t>- gcc</a:t>
            </a:r>
            <a:endParaRPr lang="ko-KR" altLang="en-US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37</a:t>
            </a:fld>
            <a:endParaRPr lang="en-US" altLang="ko-KR" sz="1200" b="1"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EA255-AFBB-4A0B-9CAE-4A2724586A59}"/>
              </a:ext>
            </a:extLst>
          </p:cNvPr>
          <p:cNvGrpSpPr/>
          <p:nvPr/>
        </p:nvGrpSpPr>
        <p:grpSpPr>
          <a:xfrm>
            <a:off x="899592" y="1910240"/>
            <a:ext cx="7481516" cy="3751008"/>
            <a:chOff x="1000125" y="1632332"/>
            <a:chExt cx="7481516" cy="3751008"/>
          </a:xfrm>
        </p:grpSpPr>
        <p:sp>
          <p:nvSpPr>
            <p:cNvPr id="12" name="TextBox 11"/>
            <p:cNvSpPr txBox="1"/>
            <p:nvPr/>
          </p:nvSpPr>
          <p:spPr>
            <a:xfrm>
              <a:off x="3518157" y="3861729"/>
              <a:ext cx="46169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1200" b="1">
                  <a:latin typeface="+mn-ea"/>
                  <a:ea typeface="+mn-ea"/>
                </a:rPr>
                <a:t>-c </a:t>
              </a:r>
              <a:r>
                <a:rPr lang="ko-KR" altLang="en-US" sz="1200" b="1">
                  <a:latin typeface="+mn-ea"/>
                  <a:ea typeface="+mn-ea"/>
                </a:rPr>
                <a:t>옵션은 </a:t>
              </a:r>
              <a:r>
                <a:rPr lang="en-US" altLang="ko-KR" sz="1200">
                  <a:latin typeface="+mn-ea"/>
                  <a:ea typeface="+mn-ea"/>
                </a:rPr>
                <a:t>assemble</a:t>
              </a:r>
              <a:r>
                <a:rPr lang="ko-KR" altLang="en-US" sz="1200">
                  <a:latin typeface="+mn-ea"/>
                  <a:ea typeface="+mn-ea"/>
                </a:rPr>
                <a:t>까</a:t>
              </a:r>
              <a:r>
                <a:rPr lang="ko-KR" altLang="en-US" sz="1200" b="1">
                  <a:latin typeface="+mn-ea"/>
                  <a:ea typeface="+mn-ea"/>
                </a:rPr>
                <a:t>지만 수행하고</a:t>
              </a:r>
              <a:r>
                <a:rPr lang="en-US" altLang="ko-KR" sz="1200" b="1">
                  <a:latin typeface="+mn-ea"/>
                  <a:ea typeface="+mn-ea"/>
                </a:rPr>
                <a:t>,</a:t>
              </a:r>
              <a:r>
                <a:rPr lang="ko-KR" altLang="en-US" sz="1200" b="1">
                  <a:latin typeface="+mn-ea"/>
                  <a:ea typeface="+mn-ea"/>
                </a:rPr>
                <a:t> </a:t>
              </a:r>
              <a:r>
                <a:rPr lang="en-US" altLang="ko-KR" sz="1200">
                  <a:latin typeface="+mn-ea"/>
                  <a:ea typeface="+mn-ea"/>
                </a:rPr>
                <a:t>linking</a:t>
              </a:r>
              <a:r>
                <a:rPr lang="ko-KR" altLang="en-US" sz="1200" b="1">
                  <a:latin typeface="+mn-ea"/>
                  <a:ea typeface="+mn-ea"/>
                </a:rPr>
                <a:t>는 수행하지 않는다</a:t>
              </a:r>
              <a:r>
                <a:rPr lang="en-US" altLang="ko-KR" sz="1200" b="1">
                  <a:latin typeface="+mn-ea"/>
                  <a:ea typeface="+mn-ea"/>
                </a:rPr>
                <a:t>.</a:t>
              </a:r>
            </a:p>
          </p:txBody>
        </p:sp>
        <p:sp>
          <p:nvSpPr>
            <p:cNvPr id="99331" name="직사각형 9"/>
            <p:cNvSpPr>
              <a:spLocks noChangeArrowheads="1"/>
            </p:cNvSpPr>
            <p:nvPr/>
          </p:nvSpPr>
          <p:spPr bwMode="auto">
            <a:xfrm>
              <a:off x="1000125" y="3841303"/>
              <a:ext cx="2491756" cy="30777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/>
                <a:t>  </a:t>
              </a:r>
              <a:r>
                <a:rPr lang="en-US" altLang="ko-KR" sz="1400" b="1" err="1"/>
                <a:t>gcc</a:t>
              </a:r>
              <a:r>
                <a:rPr lang="en-US" altLang="ko-KR" sz="1400" b="1"/>
                <a:t>  </a:t>
              </a:r>
              <a:r>
                <a:rPr lang="en-US" altLang="ko-KR" sz="1400" b="1" i="1"/>
                <a:t>-c </a:t>
              </a:r>
              <a:r>
                <a:rPr lang="en-US" altLang="ko-KR" sz="1400" i="1"/>
                <a:t>[source</a:t>
              </a:r>
              <a:r>
                <a:rPr lang="ko-KR" altLang="en-US" sz="1400" i="1"/>
                <a:t> </a:t>
              </a:r>
              <a:r>
                <a:rPr lang="en-US" altLang="ko-KR" sz="1400" i="1"/>
                <a:t>code</a:t>
              </a:r>
              <a:r>
                <a:rPr lang="ko-KR" altLang="en-US" sz="1400" i="1"/>
                <a:t> </a:t>
              </a:r>
              <a:r>
                <a:rPr lang="en-US" altLang="ko-KR" sz="1400" i="1"/>
                <a:t>filename]</a:t>
              </a:r>
              <a:endParaRPr lang="en-US" altLang="ko-KR" sz="1400" b="1" i="1">
                <a:solidFill>
                  <a:srgbClr val="FC0128"/>
                </a:solidFill>
              </a:endParaRPr>
            </a:p>
          </p:txBody>
        </p:sp>
        <p:cxnSp>
          <p:nvCxnSpPr>
            <p:cNvPr id="99332" name="직선 화살표 연결선 12"/>
            <p:cNvCxnSpPr>
              <a:cxnSpLocks noChangeShapeType="1"/>
            </p:cNvCxnSpPr>
            <p:nvPr/>
          </p:nvCxnSpPr>
          <p:spPr bwMode="auto">
            <a:xfrm flipV="1">
              <a:off x="2238375" y="5162568"/>
              <a:ext cx="533400" cy="1587"/>
            </a:xfrm>
            <a:prstGeom prst="straightConnector1">
              <a:avLst/>
            </a:prstGeom>
            <a:noFill/>
            <a:ln w="12700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5" name="TextBox 14"/>
            <p:cNvSpPr txBox="1"/>
            <p:nvPr/>
          </p:nvSpPr>
          <p:spPr>
            <a:xfrm>
              <a:off x="1205290" y="2876233"/>
              <a:ext cx="530465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1400" i="1">
                  <a:latin typeface="+mn-ea"/>
                  <a:ea typeface="+mn-ea"/>
                </a:rPr>
                <a:t>gcc like</a:t>
              </a:r>
              <a:r>
                <a:rPr lang="en-US" altLang="ko-KR" sz="1400" i="1" err="1">
                  <a:latin typeface="+mn-ea"/>
                  <a:ea typeface="+mn-ea"/>
                </a:rPr>
                <a:t>.</a:t>
              </a:r>
              <a:r>
                <a:rPr lang="en-US" altLang="ko-KR" sz="1400" i="1">
                  <a:latin typeface="+mn-ea"/>
                  <a:ea typeface="+mn-ea"/>
                </a:rPr>
                <a:t>c</a:t>
              </a:r>
              <a:r>
                <a:rPr lang="ko-KR" altLang="en-US" sz="1400" b="0" i="1">
                  <a:latin typeface="+mn-ea"/>
                  <a:ea typeface="+mn-ea"/>
                </a:rPr>
                <a:t>를 실행하면 </a:t>
              </a:r>
              <a:r>
                <a:rPr lang="ko-KR" altLang="en-US" sz="1400" b="0" i="1">
                  <a:latin typeface="+mn-ea"/>
                </a:rPr>
                <a:t>실행 파일 </a:t>
              </a:r>
              <a:r>
                <a:rPr lang="en-US" altLang="ko-KR" sz="1400" b="0" i="1" err="1">
                  <a:latin typeface="+mn-ea"/>
                </a:rPr>
                <a:t>a.out</a:t>
              </a:r>
              <a:r>
                <a:rPr lang="en-US" altLang="ko-KR" sz="1400" b="0" i="1">
                  <a:latin typeface="+mn-ea"/>
                  <a:ea typeface="+mn-ea"/>
                </a:rPr>
                <a:t> </a:t>
              </a:r>
              <a:r>
                <a:rPr lang="ko-KR" altLang="en-US" sz="1400" b="0" i="1">
                  <a:latin typeface="+mn-ea"/>
                  <a:ea typeface="+mn-ea"/>
                </a:rPr>
                <a:t>파일이 만들어지게 된다</a:t>
              </a:r>
              <a:r>
                <a:rPr lang="en-US" altLang="ko-KR" sz="1400" b="0" i="1">
                  <a:latin typeface="+mn-ea"/>
                  <a:ea typeface="+mn-ea"/>
                </a:rPr>
                <a:t>.</a:t>
              </a:r>
            </a:p>
            <a:p>
              <a:pPr marL="342900" indent="-342900">
                <a:defRPr/>
              </a:pPr>
              <a:r>
                <a:rPr lang="en-US" altLang="ko-KR" sz="1400" b="0" i="1">
                  <a:latin typeface="+mn-ea"/>
                  <a:ea typeface="+mn-ea"/>
                </a:rPr>
                <a:t>(default name: a.out)</a:t>
              </a:r>
            </a:p>
          </p:txBody>
        </p:sp>
        <p:sp>
          <p:nvSpPr>
            <p:cNvPr id="16" name="직사각형 9"/>
            <p:cNvSpPr>
              <a:spLocks noChangeArrowheads="1"/>
            </p:cNvSpPr>
            <p:nvPr/>
          </p:nvSpPr>
          <p:spPr bwMode="auto">
            <a:xfrm>
              <a:off x="1024103" y="1650675"/>
              <a:ext cx="2467778" cy="30777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/>
                <a:t>  </a:t>
              </a:r>
              <a:r>
                <a:rPr lang="en-US" altLang="ko-KR" sz="1400" b="1" err="1"/>
                <a:t>gcc</a:t>
              </a:r>
              <a:r>
                <a:rPr lang="en-US" altLang="ko-KR" sz="1400" b="1"/>
                <a:t>  </a:t>
              </a:r>
              <a:r>
                <a:rPr lang="en-US" altLang="ko-KR" sz="1400" b="1" i="1"/>
                <a:t> [</a:t>
              </a:r>
              <a:r>
                <a:rPr lang="en-US" altLang="ko-KR" sz="1400" i="1"/>
                <a:t>source</a:t>
              </a:r>
              <a:r>
                <a:rPr lang="ko-KR" altLang="en-US" sz="1400" i="1"/>
                <a:t> </a:t>
              </a:r>
              <a:r>
                <a:rPr lang="en-US" altLang="ko-KR" sz="1400" i="1"/>
                <a:t>code</a:t>
              </a:r>
              <a:r>
                <a:rPr lang="ko-KR" altLang="en-US" sz="1400" i="1"/>
                <a:t> </a:t>
              </a:r>
              <a:r>
                <a:rPr lang="en-US" altLang="ko-KR" sz="1400" i="1"/>
                <a:t>filename</a:t>
              </a:r>
              <a:r>
                <a:rPr lang="en-US" altLang="ko-KR" sz="1400" b="1" i="1"/>
                <a:t>]</a:t>
              </a:r>
              <a:endParaRPr lang="en-US" altLang="ko-KR" sz="1400" b="1" i="1">
                <a:solidFill>
                  <a:srgbClr val="FC0128"/>
                </a:solidFill>
              </a:endParaRPr>
            </a:p>
          </p:txBody>
        </p:sp>
        <p:pic>
          <p:nvPicPr>
            <p:cNvPr id="4" name="그림 3" descr="병, 어두운, 검은색, 오렌지이(가) 표시된 사진&#10;&#10;자동 생성된 설명">
              <a:extLst>
                <a:ext uri="{FF2B5EF4-FFF2-40B4-BE49-F238E27FC236}">
                  <a16:creationId xmlns:a16="http://schemas.microsoft.com/office/drawing/2014/main" id="{E4254819-5928-48E4-9230-217FB2AD2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76"/>
            <a:stretch/>
          </p:blipFill>
          <p:spPr>
            <a:xfrm>
              <a:off x="1316125" y="2132856"/>
              <a:ext cx="4351512" cy="689303"/>
            </a:xfrm>
            <a:prstGeom prst="rect">
              <a:avLst/>
            </a:prstGeom>
          </p:spPr>
        </p:pic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60169524-A618-4E1B-84E0-5AF535D63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1881" y="1632332"/>
              <a:ext cx="489654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1200" b="1">
                  <a:latin typeface="+mn-ea"/>
                  <a:ea typeface="+mn-ea"/>
                </a:rPr>
                <a:t>명시한 </a:t>
              </a:r>
              <a:r>
                <a:rPr lang="ko-KR" altLang="en-US" sz="1200">
                  <a:latin typeface="+mn-ea"/>
                  <a:ea typeface="+mn-ea"/>
                </a:rPr>
                <a:t>소스 코드 </a:t>
              </a:r>
              <a:r>
                <a:rPr lang="en-US" altLang="ko-KR" sz="1200" b="1">
                  <a:latin typeface="+mn-ea"/>
                  <a:ea typeface="+mn-ea"/>
                </a:rPr>
                <a:t>file</a:t>
              </a:r>
              <a:r>
                <a:rPr lang="ko-KR" altLang="en-US" sz="1200" b="1">
                  <a:latin typeface="+mn-ea"/>
                  <a:ea typeface="+mn-ea"/>
                </a:rPr>
                <a:t>을 컴파일 한 후 실행파일을 생성한다</a:t>
              </a:r>
              <a:r>
                <a:rPr lang="en-US" altLang="ko-KR" sz="1200" b="1">
                  <a:latin typeface="+mn-ea"/>
                  <a:ea typeface="+mn-ea"/>
                </a:rPr>
                <a:t>.</a:t>
              </a:r>
              <a:endParaRPr lang="ko-KR" altLang="en-US" sz="1200" b="1">
                <a:latin typeface="+mn-ea"/>
                <a:ea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8F89AE-CB20-4EB5-B5C2-EAAB33FEC5FB}"/>
                </a:ext>
              </a:extLst>
            </p:cNvPr>
            <p:cNvSpPr txBox="1"/>
            <p:nvPr/>
          </p:nvSpPr>
          <p:spPr>
            <a:xfrm>
              <a:off x="1205290" y="5075563"/>
              <a:ext cx="727635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1400" i="1">
                  <a:latin typeface="+mn-ea"/>
                  <a:ea typeface="+mn-ea"/>
                </a:rPr>
                <a:t>gcc –c like</a:t>
              </a:r>
              <a:r>
                <a:rPr lang="en-US" altLang="ko-KR" sz="1400" i="1" err="1">
                  <a:latin typeface="+mn-ea"/>
                  <a:ea typeface="+mn-ea"/>
                </a:rPr>
                <a:t>.</a:t>
              </a:r>
              <a:r>
                <a:rPr lang="en-US" altLang="ko-KR" sz="1400" i="1">
                  <a:latin typeface="+mn-ea"/>
                  <a:ea typeface="+mn-ea"/>
                </a:rPr>
                <a:t>c</a:t>
              </a:r>
              <a:r>
                <a:rPr lang="ko-KR" altLang="en-US" sz="1400" b="0" i="1">
                  <a:latin typeface="+mn-ea"/>
                  <a:ea typeface="+mn-ea"/>
                </a:rPr>
                <a:t>를 실행하면 </a:t>
              </a:r>
              <a:r>
                <a:rPr lang="ko-KR" altLang="en-US" sz="1400" b="0" i="1">
                  <a:latin typeface="+mn-ea"/>
                </a:rPr>
                <a:t>실행 파일대신 오프젝트 파일 </a:t>
              </a:r>
              <a:r>
                <a:rPr lang="en-US" altLang="ko-KR" sz="1400" b="0" i="1">
                  <a:latin typeface="+mn-ea"/>
                </a:rPr>
                <a:t>like.o</a:t>
              </a:r>
              <a:r>
                <a:rPr lang="en-US" altLang="ko-KR" sz="1400" b="0" i="1">
                  <a:latin typeface="+mn-ea"/>
                  <a:ea typeface="+mn-ea"/>
                </a:rPr>
                <a:t> </a:t>
              </a:r>
              <a:r>
                <a:rPr lang="ko-KR" altLang="en-US" sz="1400" b="0" i="1">
                  <a:latin typeface="+mn-ea"/>
                  <a:ea typeface="+mn-ea"/>
                </a:rPr>
                <a:t>파일이 만들어지게 된다</a:t>
              </a:r>
              <a:r>
                <a:rPr lang="en-US" altLang="ko-KR" sz="1400" b="0" i="1">
                  <a:latin typeface="+mn-ea"/>
                  <a:ea typeface="+mn-ea"/>
                </a:rPr>
                <a:t>.</a:t>
              </a:r>
            </a:p>
          </p:txBody>
        </p:sp>
        <p:pic>
          <p:nvPicPr>
            <p:cNvPr id="9" name="그림 8" descr="병, 사진, 오렌지, 검은색이(가) 표시된 사진&#10;&#10;자동 생성된 설명">
              <a:extLst>
                <a:ext uri="{FF2B5EF4-FFF2-40B4-BE49-F238E27FC236}">
                  <a16:creationId xmlns:a16="http://schemas.microsoft.com/office/drawing/2014/main" id="{ED8B1226-41F5-4B42-9F85-915B863DE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353" y="4322563"/>
              <a:ext cx="4400145" cy="706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58104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직사각형 9"/>
          <p:cNvSpPr>
            <a:spLocks noChangeArrowheads="1"/>
          </p:cNvSpPr>
          <p:nvPr/>
        </p:nvSpPr>
        <p:spPr bwMode="auto">
          <a:xfrm>
            <a:off x="1043609" y="2273923"/>
            <a:ext cx="4147940" cy="30777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r>
              <a:rPr lang="en-US" altLang="ko-KR" sz="1400" b="1"/>
              <a:t>  </a:t>
            </a:r>
            <a:r>
              <a:rPr lang="en-US" altLang="ko-KR" sz="1400" b="1" err="1"/>
              <a:t>gcc</a:t>
            </a:r>
            <a:r>
              <a:rPr lang="en-US" altLang="ko-KR" sz="1400" b="1"/>
              <a:t>  </a:t>
            </a:r>
            <a:r>
              <a:rPr lang="en-US" altLang="ko-KR" sz="1400" b="1" i="1"/>
              <a:t>-o [executable</a:t>
            </a:r>
            <a:r>
              <a:rPr lang="ko-KR" altLang="en-US" sz="1400" b="1" i="1"/>
              <a:t> </a:t>
            </a:r>
            <a:r>
              <a:rPr lang="en-US" altLang="ko-KR" sz="1400" b="1" i="1"/>
              <a:t>file</a:t>
            </a:r>
            <a:r>
              <a:rPr lang="en-US" altLang="ko-KR" sz="1400" i="1"/>
              <a:t>name]</a:t>
            </a:r>
            <a:r>
              <a:rPr lang="ko-KR" altLang="en-US" sz="1400" i="1"/>
              <a:t> </a:t>
            </a:r>
            <a:r>
              <a:rPr lang="en-US" altLang="ko-KR" sz="1400" i="1"/>
              <a:t>[source</a:t>
            </a:r>
            <a:r>
              <a:rPr lang="ko-KR" altLang="en-US" sz="1400" i="1"/>
              <a:t> </a:t>
            </a:r>
            <a:r>
              <a:rPr lang="en-US" altLang="ko-KR" sz="1400" i="1"/>
              <a:t>code</a:t>
            </a:r>
            <a:r>
              <a:rPr lang="ko-KR" altLang="en-US" sz="1400" i="1"/>
              <a:t> </a:t>
            </a:r>
            <a:r>
              <a:rPr lang="en-US" altLang="ko-KR" sz="1400" i="1"/>
              <a:t>filename]</a:t>
            </a:r>
            <a:endParaRPr lang="en-US" altLang="ko-KR" sz="1400" b="1" i="1">
              <a:solidFill>
                <a:srgbClr val="FC0128"/>
              </a:solidFill>
            </a:endParaRPr>
          </a:p>
        </p:txBody>
      </p:sp>
      <p:cxnSp>
        <p:nvCxnSpPr>
          <p:cNvPr id="99332" name="직선 화살표 연결선 12"/>
          <p:cNvCxnSpPr>
            <a:cxnSpLocks noChangeShapeType="1"/>
          </p:cNvCxnSpPr>
          <p:nvPr/>
        </p:nvCxnSpPr>
        <p:spPr bwMode="auto">
          <a:xfrm flipV="1">
            <a:off x="2281860" y="4412286"/>
            <a:ext cx="533400" cy="1587"/>
          </a:xfrm>
          <a:prstGeom prst="straightConnector1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99333" name="오른쪽 대괄호 28"/>
          <p:cNvSpPr>
            <a:spLocks/>
          </p:cNvSpPr>
          <p:nvPr/>
        </p:nvSpPr>
        <p:spPr bwMode="auto">
          <a:xfrm>
            <a:off x="4929188" y="4579938"/>
            <a:ext cx="71437" cy="1862137"/>
          </a:xfrm>
          <a:prstGeom prst="rightBracket">
            <a:avLst>
              <a:gd name="adj" fmla="val 8327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ko-KR" altLang="en-US" sz="11500"/>
          </a:p>
        </p:txBody>
      </p:sp>
      <p:sp>
        <p:nvSpPr>
          <p:cNvPr id="9933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리눅스 컴파일러 </a:t>
            </a:r>
            <a:r>
              <a:rPr lang="en-US" altLang="ko-KR"/>
              <a:t>- gcc</a:t>
            </a:r>
            <a:endParaRPr lang="ko-KR" altLang="en-US"/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38</a:t>
            </a:fld>
            <a:endParaRPr lang="en-US" altLang="ko-KR" sz="1200" b="1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86D715-C278-41C6-97A3-B4B0748E6F11}"/>
              </a:ext>
            </a:extLst>
          </p:cNvPr>
          <p:cNvSpPr txBox="1"/>
          <p:nvPr/>
        </p:nvSpPr>
        <p:spPr>
          <a:xfrm>
            <a:off x="943077" y="2650847"/>
            <a:ext cx="50962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1200" b="1">
                <a:latin typeface="+mn-ea"/>
                <a:ea typeface="+mn-ea"/>
              </a:rPr>
              <a:t>-</a:t>
            </a:r>
            <a:r>
              <a:rPr lang="en-US" altLang="ko-KR" sz="1200">
                <a:latin typeface="+mn-ea"/>
                <a:ea typeface="+mn-ea"/>
              </a:rPr>
              <a:t>o</a:t>
            </a:r>
            <a:r>
              <a:rPr lang="en-US" altLang="ko-KR" sz="1200" b="1">
                <a:latin typeface="+mn-ea"/>
                <a:ea typeface="+mn-ea"/>
              </a:rPr>
              <a:t> </a:t>
            </a:r>
            <a:r>
              <a:rPr lang="ko-KR" altLang="en-US" sz="1200" b="1">
                <a:latin typeface="+mn-ea"/>
                <a:ea typeface="+mn-ea"/>
              </a:rPr>
              <a:t>옵션은 오브젝트 파일을 이용해 </a:t>
            </a:r>
            <a:r>
              <a:rPr lang="en-US" altLang="ko-KR" sz="1200" b="1">
                <a:latin typeface="+mn-ea"/>
                <a:ea typeface="+mn-ea"/>
              </a:rPr>
              <a:t>linking</a:t>
            </a:r>
            <a:r>
              <a:rPr lang="ko-KR" altLang="en-US" sz="1200" b="1">
                <a:latin typeface="+mn-ea"/>
                <a:ea typeface="+mn-ea"/>
              </a:rPr>
              <a:t>을 거쳐 실행 파일을 생성한다</a:t>
            </a:r>
            <a:r>
              <a:rPr lang="en-US" altLang="ko-KR" sz="1200" b="1">
                <a:latin typeface="+mn-ea"/>
                <a:ea typeface="+mn-ea"/>
              </a:rPr>
              <a:t>.</a:t>
            </a:r>
          </a:p>
        </p:txBody>
      </p:sp>
      <p:pic>
        <p:nvPicPr>
          <p:cNvPr id="5" name="그림 4" descr="검은색, 사진, 화면, 닫기이(가) 표시된 사진&#10;&#10;자동 생성된 설명">
            <a:extLst>
              <a:ext uri="{FF2B5EF4-FFF2-40B4-BE49-F238E27FC236}">
                <a16:creationId xmlns:a16="http://schemas.microsoft.com/office/drawing/2014/main" id="{37504EB9-5ED7-4376-A944-76327BE46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068960"/>
            <a:ext cx="7257787" cy="16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8175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OS </a:t>
            </a:r>
            <a:r>
              <a:rPr lang="ko-KR" altLang="en-US"/>
              <a:t>환경에 대한 이해</a:t>
            </a:r>
          </a:p>
        </p:txBody>
      </p:sp>
      <p:grpSp>
        <p:nvGrpSpPr>
          <p:cNvPr id="2" name="그룹 19"/>
          <p:cNvGrpSpPr>
            <a:grpSpLocks/>
          </p:cNvGrpSpPr>
          <p:nvPr/>
        </p:nvGrpSpPr>
        <p:grpSpPr bwMode="auto">
          <a:xfrm>
            <a:off x="928662" y="3176290"/>
            <a:ext cx="3684587" cy="3421062"/>
            <a:chOff x="1214414" y="2786242"/>
            <a:chExt cx="3753558" cy="3638317"/>
          </a:xfrm>
        </p:grpSpPr>
        <p:pic>
          <p:nvPicPr>
            <p:cNvPr id="23558" name="그림 6" descr="Untitled-2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4414" y="2786242"/>
              <a:ext cx="3753558" cy="3638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3559" name="직선 연결선 9"/>
            <p:cNvCxnSpPr>
              <a:cxnSpLocks noChangeShapeType="1"/>
            </p:cNvCxnSpPr>
            <p:nvPr/>
          </p:nvCxnSpPr>
          <p:spPr bwMode="auto">
            <a:xfrm>
              <a:off x="2571736" y="3833136"/>
              <a:ext cx="928694" cy="1588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23560" name="직선 연결선 14"/>
            <p:cNvCxnSpPr>
              <a:cxnSpLocks noChangeShapeType="1"/>
            </p:cNvCxnSpPr>
            <p:nvPr/>
          </p:nvCxnSpPr>
          <p:spPr bwMode="auto">
            <a:xfrm>
              <a:off x="4261756" y="3841300"/>
              <a:ext cx="214314" cy="1588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23561" name="직선 연결선 16"/>
            <p:cNvCxnSpPr>
              <a:cxnSpLocks noChangeShapeType="1"/>
            </p:cNvCxnSpPr>
            <p:nvPr/>
          </p:nvCxnSpPr>
          <p:spPr bwMode="auto">
            <a:xfrm>
              <a:off x="3935184" y="4141792"/>
              <a:ext cx="334736" cy="1588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23562" name="직사각형 18"/>
            <p:cNvSpPr>
              <a:spLocks noChangeArrowheads="1"/>
            </p:cNvSpPr>
            <p:nvPr/>
          </p:nvSpPr>
          <p:spPr bwMode="auto">
            <a:xfrm>
              <a:off x="3428992" y="6143644"/>
              <a:ext cx="734794" cy="240827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</p:grpSp>
      <p:pic>
        <p:nvPicPr>
          <p:cNvPr id="22" name="그림 21" descr="login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3176290"/>
            <a:ext cx="4056062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내용 개체 틀 11"/>
          <p:cNvSpPr>
            <a:spLocks noGrp="1"/>
          </p:cNvSpPr>
          <p:nvPr>
            <p:ph idx="1"/>
          </p:nvPr>
        </p:nvSpPr>
        <p:spPr>
          <a:xfrm>
            <a:off x="285720" y="1343044"/>
            <a:ext cx="8528050" cy="4800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2000">
                <a:latin typeface="굴림" pitchFamily="50" charset="-127"/>
              </a:rPr>
              <a:t>접속 프로그램을 이용하여</a:t>
            </a:r>
            <a:r>
              <a:rPr lang="en-US" altLang="ko-KR" sz="2000">
                <a:latin typeface="굴림" pitchFamily="50" charset="-127"/>
              </a:rPr>
              <a:t> </a:t>
            </a:r>
            <a:r>
              <a:rPr lang="ko-KR" altLang="en-US" sz="2000" err="1">
                <a:latin typeface="굴림" pitchFamily="50" charset="-127"/>
              </a:rPr>
              <a:t>리눅스</a:t>
            </a:r>
            <a:r>
              <a:rPr lang="ko-KR" altLang="en-US" sz="2000">
                <a:latin typeface="굴림" pitchFamily="50" charset="-127"/>
              </a:rPr>
              <a:t> 시스템에 접속하기</a:t>
            </a:r>
            <a:endParaRPr lang="en-US" altLang="ko-KR" sz="2000">
              <a:latin typeface="굴림" pitchFamily="50" charset="-127"/>
            </a:endParaRPr>
          </a:p>
          <a:p>
            <a:pPr marL="819150" lvl="1" indent="-3429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ko-KR" sz="1800" b="1" err="1"/>
              <a:t>PuTTY</a:t>
            </a:r>
            <a:r>
              <a:rPr lang="en-US" altLang="ko-KR" sz="1800" b="1">
                <a:latin typeface="굴림" pitchFamily="50" charset="-127"/>
              </a:rPr>
              <a:t> </a:t>
            </a:r>
            <a:r>
              <a:rPr lang="ko-KR" altLang="en-US" sz="1800" b="1">
                <a:latin typeface="굴림" pitchFamily="50" charset="-127"/>
              </a:rPr>
              <a:t>실행 후 창 확인</a:t>
            </a:r>
            <a:endParaRPr lang="en-US" altLang="ko-KR" sz="1800" b="1">
              <a:latin typeface="굴림" pitchFamily="50" charset="-127"/>
            </a:endParaRPr>
          </a:p>
          <a:p>
            <a:pPr marL="819150" lvl="1" indent="-3429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ko-KR" sz="1800" b="1"/>
              <a:t>Host Name (or IP address)</a:t>
            </a:r>
            <a:r>
              <a:rPr lang="ko-KR" altLang="en-US" sz="1800" b="1">
                <a:latin typeface="굴림" pitchFamily="50" charset="-127"/>
              </a:rPr>
              <a:t>칸에 </a:t>
            </a:r>
            <a:r>
              <a:rPr lang="en-US" altLang="ko-KR" sz="1800" b="1" i="1">
                <a:solidFill>
                  <a:srgbClr val="FF0000"/>
                </a:solidFill>
              </a:rPr>
              <a:t>cspro1.sogang.ac.kr </a:t>
            </a:r>
            <a:r>
              <a:rPr lang="ko-KR" altLang="en-US" sz="1800" b="1">
                <a:latin typeface="굴림" pitchFamily="50" charset="-127"/>
              </a:rPr>
              <a:t>입력</a:t>
            </a:r>
            <a:r>
              <a:rPr lang="en-US" altLang="ko-KR" sz="1800" b="1">
                <a:latin typeface="굴림" pitchFamily="50" charset="-127"/>
              </a:rPr>
              <a:t>, </a:t>
            </a:r>
            <a:r>
              <a:rPr lang="en-US" altLang="ko-KR" sz="1800" b="1"/>
              <a:t>Port </a:t>
            </a:r>
            <a:r>
              <a:rPr lang="ko-KR" altLang="en-US" sz="1800" b="1"/>
              <a:t>칸에 </a:t>
            </a:r>
            <a:r>
              <a:rPr lang="en-US" altLang="ko-KR" sz="1800" b="1" i="1">
                <a:solidFill>
                  <a:srgbClr val="FF0000"/>
                </a:solidFill>
              </a:rPr>
              <a:t>22</a:t>
            </a:r>
            <a:r>
              <a:rPr lang="en-US" altLang="ko-KR" sz="1800" b="1"/>
              <a:t> </a:t>
            </a:r>
            <a:r>
              <a:rPr lang="ko-KR" altLang="en-US" sz="1800" b="1"/>
              <a:t>입력</a:t>
            </a:r>
            <a:r>
              <a:rPr lang="en-US" altLang="ko-KR" sz="1800" b="1"/>
              <a:t>, Connection type</a:t>
            </a:r>
            <a:r>
              <a:rPr lang="ko-KR" altLang="en-US" sz="1800" b="1"/>
              <a:t>에 </a:t>
            </a:r>
            <a:r>
              <a:rPr lang="en-US" altLang="ko-KR" sz="1800" b="1" i="1">
                <a:solidFill>
                  <a:srgbClr val="FF0000"/>
                </a:solidFill>
              </a:rPr>
              <a:t>SSH </a:t>
            </a:r>
            <a:r>
              <a:rPr lang="ko-KR" altLang="en-US" sz="1800" b="1">
                <a:solidFill>
                  <a:srgbClr val="FF0000"/>
                </a:solidFill>
              </a:rPr>
              <a:t>체크</a:t>
            </a:r>
            <a:endParaRPr lang="en-US" altLang="ko-KR" sz="1800" b="1">
              <a:solidFill>
                <a:srgbClr val="FF0000"/>
              </a:solidFill>
            </a:endParaRPr>
          </a:p>
          <a:p>
            <a:pPr marL="819150" lvl="1" indent="-3429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ko-KR" altLang="en-US" sz="1800" b="1"/>
              <a:t>입력 완료 후 </a:t>
            </a:r>
            <a:r>
              <a:rPr lang="en-US" altLang="ko-KR" sz="1800" b="1"/>
              <a:t>Open </a:t>
            </a:r>
            <a:r>
              <a:rPr lang="ko-KR" altLang="en-US" sz="1800" b="1"/>
              <a:t>클릭</a:t>
            </a:r>
            <a:endParaRPr lang="en-US" altLang="ko-KR" sz="1800" b="1"/>
          </a:p>
          <a:p>
            <a:pPr marL="819150" lvl="1" indent="-3429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ko-KR" sz="1800" b="1"/>
              <a:t>PuTTY Security Alert </a:t>
            </a:r>
            <a:r>
              <a:rPr lang="ko-KR" altLang="en-US" sz="1800" b="1"/>
              <a:t>창이뜨면 </a:t>
            </a:r>
            <a:r>
              <a:rPr lang="en-US" altLang="ko-KR" sz="1800" b="1"/>
              <a:t>‘</a:t>
            </a:r>
            <a:r>
              <a:rPr lang="ko-KR" altLang="en-US" sz="1800" b="1"/>
              <a:t>예</a:t>
            </a:r>
            <a:r>
              <a:rPr lang="en-US" altLang="ko-KR" sz="1800" b="1"/>
              <a:t>(Y)’ </a:t>
            </a:r>
            <a:r>
              <a:rPr lang="ko-KR" altLang="en-US" sz="1800" b="1"/>
              <a:t>클릭</a:t>
            </a:r>
            <a:endParaRPr lang="en-US" altLang="ko-KR" sz="1800" b="1"/>
          </a:p>
        </p:txBody>
      </p:sp>
      <p:sp>
        <p:nvSpPr>
          <p:cNvPr id="12" name="직사각형 11"/>
          <p:cNvSpPr/>
          <p:nvPr/>
        </p:nvSpPr>
        <p:spPr bwMode="auto">
          <a:xfrm>
            <a:off x="2522752" y="3667806"/>
            <a:ext cx="45719" cy="7143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3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94797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3" name="오른쪽 대괄호 28"/>
          <p:cNvSpPr>
            <a:spLocks/>
          </p:cNvSpPr>
          <p:nvPr/>
        </p:nvSpPr>
        <p:spPr bwMode="auto">
          <a:xfrm>
            <a:off x="4929188" y="4579938"/>
            <a:ext cx="71437" cy="1862137"/>
          </a:xfrm>
          <a:prstGeom prst="rightBracket">
            <a:avLst>
              <a:gd name="adj" fmla="val 8327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ko-KR" altLang="en-US" sz="11500"/>
          </a:p>
        </p:txBody>
      </p:sp>
      <p:sp>
        <p:nvSpPr>
          <p:cNvPr id="9933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리눅스 컴파일러 </a:t>
            </a:r>
            <a:r>
              <a:rPr lang="en-US" altLang="ko-KR"/>
              <a:t>- gcc</a:t>
            </a:r>
            <a:endParaRPr lang="ko-KR" altLang="en-US"/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39</a:t>
            </a:fld>
            <a:endParaRPr lang="en-US" altLang="ko-KR" sz="1200" b="1">
              <a:latin typeface="+mj-lt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9CFFD36-F4BA-48C8-B6C3-4FCCD1E9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314325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/>
              <a:t>영상을 참고하여 따라해본다</a:t>
            </a:r>
            <a:r>
              <a:rPr lang="en-US" altLang="ko-KR" sz="2000"/>
              <a:t>.</a:t>
            </a: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 sz="1050"/>
          </a:p>
        </p:txBody>
      </p:sp>
      <p:pic>
        <p:nvPicPr>
          <p:cNvPr id="2" name="3-vi, gcc 실습">
            <a:hlinkClick r:id="" action="ppaction://media"/>
            <a:extLst>
              <a:ext uri="{FF2B5EF4-FFF2-40B4-BE49-F238E27FC236}">
                <a16:creationId xmlns:a16="http://schemas.microsoft.com/office/drawing/2014/main" id="{10C28464-C41C-49A8-A966-8421D1B2AB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227806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7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실습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 Hello World</a:t>
            </a:r>
          </a:p>
        </p:txBody>
      </p:sp>
      <p:sp>
        <p:nvSpPr>
          <p:cNvPr id="4101" name="Rectangle 7"/>
          <p:cNvSpPr>
            <a:spLocks noChangeArrowheads="1"/>
          </p:cNvSpPr>
          <p:nvPr/>
        </p:nvSpPr>
        <p:spPr bwMode="auto">
          <a:xfrm>
            <a:off x="250855" y="1357298"/>
            <a:ext cx="8678863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ko-KR" altLang="en-US" sz="2000" b="1">
                <a:latin typeface="+mn-lt"/>
              </a:rPr>
              <a:t>실습서버에서 </a:t>
            </a:r>
            <a:r>
              <a:rPr lang="en-US" altLang="ko-KR" sz="2000" b="1">
                <a:latin typeface="+mn-lt"/>
              </a:rPr>
              <a:t>hello</a:t>
            </a:r>
            <a:r>
              <a:rPr lang="en-US" altLang="ko-KR" sz="2000" b="1" err="1">
                <a:latin typeface="+mn-lt"/>
              </a:rPr>
              <a:t>.c</a:t>
            </a:r>
            <a:r>
              <a:rPr lang="ko-KR" altLang="en-US" sz="2000" b="1">
                <a:latin typeface="+mn-lt"/>
              </a:rPr>
              <a:t>라는 </a:t>
            </a:r>
            <a:r>
              <a:rPr lang="en-US" altLang="ko-KR" sz="2000" b="1">
                <a:latin typeface="+mn-lt"/>
              </a:rPr>
              <a:t>C </a:t>
            </a:r>
            <a:r>
              <a:rPr lang="ko-KR" altLang="en-US" sz="2000" b="1">
                <a:latin typeface="+mn-lt"/>
              </a:rPr>
              <a:t>파일을 만든 후 강의 내용에서 배운 문법을 통해 코드를 작성하고</a:t>
            </a:r>
            <a:r>
              <a:rPr lang="en-US" altLang="ko-KR" sz="2000">
                <a:latin typeface="+mn-lt"/>
              </a:rPr>
              <a:t>, </a:t>
            </a:r>
            <a:r>
              <a:rPr lang="ko-KR" altLang="en-US" sz="2000" b="1">
                <a:latin typeface="+mn-lt"/>
              </a:rPr>
              <a:t>컴파일 및 실행을 하여 </a:t>
            </a:r>
            <a:r>
              <a:rPr lang="en-US" altLang="ko-KR" sz="2000" b="1">
                <a:latin typeface="+mn-lt"/>
              </a:rPr>
              <a:t>“Hello, World!”</a:t>
            </a:r>
            <a:r>
              <a:rPr lang="ko-KR" altLang="en-US" sz="2000" b="1">
                <a:latin typeface="+mn-lt"/>
              </a:rPr>
              <a:t>를 출력하시오</a:t>
            </a:r>
            <a:r>
              <a:rPr lang="en-US" altLang="ko-KR" sz="2000" b="1">
                <a:latin typeface="+mn-lt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en-US" altLang="ko-KR" sz="1800" b="1" err="1">
                <a:latin typeface="+mn-lt"/>
              </a:rPr>
              <a:t>hello.c</a:t>
            </a:r>
            <a:r>
              <a:rPr lang="ko-KR" altLang="en-US" sz="1800" b="1">
                <a:latin typeface="+mn-lt"/>
              </a:rPr>
              <a:t>는 </a:t>
            </a:r>
            <a:r>
              <a:rPr lang="en-US" altLang="ko-KR" sz="1800" b="1">
                <a:latin typeface="+mn-lt"/>
              </a:rPr>
              <a:t>vi</a:t>
            </a:r>
            <a:r>
              <a:rPr lang="ko-KR" altLang="en-US" sz="1800" b="1">
                <a:latin typeface="+mn-lt"/>
              </a:rPr>
              <a:t>를 이용하여 생성한다</a:t>
            </a:r>
            <a:r>
              <a:rPr lang="en-US" altLang="ko-KR" sz="1800" b="1">
                <a:latin typeface="+mn-lt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ko-KR" altLang="en-US" sz="1800" b="1">
                <a:latin typeface="+mn-lt"/>
              </a:rPr>
              <a:t>컴파일은 </a:t>
            </a:r>
            <a:r>
              <a:rPr lang="en-US" altLang="ko-KR" sz="1800" b="1" err="1">
                <a:latin typeface="+mn-lt"/>
              </a:rPr>
              <a:t>gcc</a:t>
            </a:r>
            <a:r>
              <a:rPr lang="ko-KR" altLang="en-US" sz="1800" b="1">
                <a:latin typeface="+mn-lt"/>
              </a:rPr>
              <a:t>를 사용한다</a:t>
            </a:r>
            <a:r>
              <a:rPr lang="en-US" altLang="ko-KR" sz="1800" b="1">
                <a:latin typeface="+mn-lt"/>
              </a:rPr>
              <a:t>.</a:t>
            </a: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40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015673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실습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 Hello World</a:t>
            </a:r>
          </a:p>
        </p:txBody>
      </p:sp>
      <p:pic>
        <p:nvPicPr>
          <p:cNvPr id="18022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24432"/>
          <a:stretch/>
        </p:blipFill>
        <p:spPr bwMode="auto">
          <a:xfrm>
            <a:off x="815950" y="2060848"/>
            <a:ext cx="7801255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7"/>
          <p:cNvSpPr>
            <a:spLocks noChangeArrowheads="1"/>
          </p:cNvSpPr>
          <p:nvPr/>
        </p:nvSpPr>
        <p:spPr bwMode="auto">
          <a:xfrm>
            <a:off x="395536" y="1340768"/>
            <a:ext cx="8678863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ko-KR" sz="2000" b="1">
                <a:latin typeface="+mn-lt"/>
              </a:rPr>
              <a:t>1. vi</a:t>
            </a:r>
            <a:r>
              <a:rPr lang="ko-KR" altLang="en-US" sz="2000">
                <a:latin typeface="+mn-lt"/>
              </a:rPr>
              <a:t> 명령어를</a:t>
            </a:r>
            <a:r>
              <a:rPr lang="ko-KR" altLang="en-US" sz="2000" b="1">
                <a:latin typeface="+mn-lt"/>
              </a:rPr>
              <a:t> 이용해 빈 파일을 생성</a:t>
            </a:r>
            <a:endParaRPr lang="ko-KR" altLang="en-US" sz="1800">
              <a:latin typeface="+mn-lt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41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46218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실습</a:t>
            </a:r>
            <a:r>
              <a:rPr lang="en-US" altLang="ko-KR"/>
              <a:t>1 - Hello World</a:t>
            </a:r>
          </a:p>
        </p:txBody>
      </p:sp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403225" y="1824038"/>
            <a:ext cx="8678863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ko-KR" sz="2000" b="1">
                <a:latin typeface="+mn-lt"/>
              </a:rPr>
              <a:t>2. Insertion </a:t>
            </a:r>
            <a:r>
              <a:rPr lang="ko-KR" altLang="en-US" sz="2000" b="1">
                <a:latin typeface="+mn-lt"/>
              </a:rPr>
              <a:t>명령어를 수행해서 입력대기 상태로 바꾼다</a:t>
            </a:r>
            <a:endParaRPr lang="en-US" altLang="ko-KR" sz="2000" b="1">
              <a:latin typeface="+mn-lt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en-US" altLang="ko-KR" sz="1800" b="1" err="1">
                <a:latin typeface="+mn-lt"/>
              </a:rPr>
              <a:t>i</a:t>
            </a:r>
            <a:r>
              <a:rPr lang="en-US" altLang="ko-KR" sz="1800" b="1">
                <a:latin typeface="+mn-lt"/>
              </a:rPr>
              <a:t> </a:t>
            </a:r>
            <a:r>
              <a:rPr lang="ko-KR" altLang="en-US" sz="1800" b="1">
                <a:latin typeface="+mn-lt"/>
              </a:rPr>
              <a:t>를 입력</a:t>
            </a:r>
            <a:endParaRPr lang="en-US" altLang="ko-KR" sz="1800" b="1">
              <a:latin typeface="+mn-lt"/>
            </a:endParaRPr>
          </a:p>
          <a:p>
            <a:pPr marL="342900" indent="-342900" algn="just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en-US" altLang="ko-KR" sz="2000" b="1">
              <a:latin typeface="+mn-lt"/>
            </a:endParaRP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ko-KR" sz="2000" b="1">
                <a:latin typeface="+mn-lt"/>
              </a:rPr>
              <a:t>3. </a:t>
            </a:r>
            <a:r>
              <a:rPr lang="ko-KR" altLang="en-US" sz="2000" b="1">
                <a:latin typeface="+mn-lt"/>
              </a:rPr>
              <a:t>소스코드를 입력 후 </a:t>
            </a:r>
            <a:r>
              <a:rPr lang="en-US" altLang="ko-KR" sz="2000" b="1">
                <a:latin typeface="+mn-lt"/>
              </a:rPr>
              <a:t>esc</a:t>
            </a:r>
            <a:r>
              <a:rPr lang="ko-KR" altLang="en-US" sz="2000" b="1">
                <a:latin typeface="+mn-lt"/>
              </a:rPr>
              <a:t>를 눌러 입력을 종료하고 파일을 저장하고 종료한다</a:t>
            </a:r>
            <a:r>
              <a:rPr lang="en-US" altLang="ko-KR" sz="2000" b="1">
                <a:latin typeface="+mn-lt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ko-KR" altLang="en-US" sz="1800" b="1">
                <a:latin typeface="+mn-lt"/>
              </a:rPr>
              <a:t>커맨드를 입력하기 위해서는 입력모드가 아닐 때 </a:t>
            </a:r>
            <a:r>
              <a:rPr lang="en-US" altLang="ko-KR" sz="1800" b="1">
                <a:latin typeface="+mn-lt"/>
              </a:rPr>
              <a:t>:</a:t>
            </a:r>
            <a:r>
              <a:rPr lang="ko-KR" altLang="en-US" sz="1800" b="1">
                <a:latin typeface="+mn-lt"/>
              </a:rPr>
              <a:t>를 입력한다</a:t>
            </a:r>
            <a:r>
              <a:rPr lang="en-US" altLang="ko-KR" sz="1800" b="1">
                <a:latin typeface="+mn-lt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ko-KR" altLang="en-US" sz="1800" b="1">
                <a:latin typeface="+mn-lt"/>
              </a:rPr>
              <a:t>저장은 </a:t>
            </a:r>
            <a:r>
              <a:rPr lang="en-US" altLang="ko-KR" sz="1800" b="1">
                <a:latin typeface="+mn-lt"/>
              </a:rPr>
              <a:t>w, </a:t>
            </a:r>
            <a:r>
              <a:rPr lang="ko-KR" altLang="en-US" sz="1800" b="1">
                <a:latin typeface="+mn-lt"/>
              </a:rPr>
              <a:t>종료는 </a:t>
            </a:r>
            <a:r>
              <a:rPr lang="en-US" altLang="ko-KR" sz="1800" b="1">
                <a:latin typeface="+mn-lt"/>
              </a:rPr>
              <a:t>q</a:t>
            </a:r>
            <a:r>
              <a:rPr lang="ko-KR" altLang="en-US" sz="1800" b="1">
                <a:latin typeface="+mn-lt"/>
              </a:rPr>
              <a:t>이다</a:t>
            </a:r>
            <a:r>
              <a:rPr lang="en-US" altLang="ko-KR" sz="1800" b="1">
                <a:latin typeface="+mn-lt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ko-KR" altLang="en-US" sz="1800" b="1">
                <a:latin typeface="+mn-lt"/>
              </a:rPr>
              <a:t>저장 후 바로 종료하기 위해서는 </a:t>
            </a:r>
            <a:r>
              <a:rPr lang="en-US" altLang="ko-KR" sz="1800" b="1" err="1">
                <a:latin typeface="+mn-lt"/>
              </a:rPr>
              <a:t>wq</a:t>
            </a:r>
            <a:r>
              <a:rPr lang="ko-KR" altLang="en-US" sz="1800" b="1">
                <a:latin typeface="+mn-lt"/>
              </a:rPr>
              <a:t>를 입력하면 된다</a:t>
            </a:r>
            <a:r>
              <a:rPr lang="en-US" altLang="ko-KR" sz="1800" b="1">
                <a:latin typeface="+mn-lt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ko-KR" altLang="en-US" sz="1800" b="1">
                <a:latin typeface="+mn-lt"/>
              </a:rPr>
              <a:t>저장하지 않고 종료하려면 </a:t>
            </a:r>
            <a:r>
              <a:rPr lang="en-US" altLang="ko-KR" sz="1800" b="1">
                <a:latin typeface="+mn-lt"/>
              </a:rPr>
              <a:t>q!</a:t>
            </a:r>
            <a:r>
              <a:rPr lang="ko-KR" altLang="en-US" sz="1800" b="1">
                <a:latin typeface="+mn-lt"/>
              </a:rPr>
              <a:t>를 입력한다</a:t>
            </a:r>
            <a:r>
              <a:rPr lang="en-US" altLang="ko-KR" sz="1800" b="1">
                <a:latin typeface="+mn-lt"/>
              </a:rPr>
              <a:t>.</a:t>
            </a: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42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51246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실습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 Hello World</a:t>
            </a:r>
          </a:p>
        </p:txBody>
      </p:sp>
      <p:pic>
        <p:nvPicPr>
          <p:cNvPr id="1822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4549" y="1268760"/>
            <a:ext cx="7718425" cy="492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76" name="직사각형 5"/>
          <p:cNvSpPr>
            <a:spLocks noChangeArrowheads="1"/>
          </p:cNvSpPr>
          <p:nvPr/>
        </p:nvSpPr>
        <p:spPr bwMode="auto">
          <a:xfrm>
            <a:off x="2000250" y="4929188"/>
            <a:ext cx="500063" cy="285750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endParaRPr lang="ko-KR" altLang="en-US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43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661057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실습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 Hello World</a:t>
            </a:r>
          </a:p>
        </p:txBody>
      </p:sp>
      <p:sp>
        <p:nvSpPr>
          <p:cNvPr id="8197" name="Rectangle 7"/>
          <p:cNvSpPr>
            <a:spLocks noChangeArrowheads="1"/>
          </p:cNvSpPr>
          <p:nvPr/>
        </p:nvSpPr>
        <p:spPr bwMode="auto">
          <a:xfrm>
            <a:off x="403225" y="1824038"/>
            <a:ext cx="8678863" cy="231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ko-KR" sz="2000" b="1">
                <a:latin typeface="+mn-lt"/>
              </a:rPr>
              <a:t>4. </a:t>
            </a:r>
            <a:r>
              <a:rPr lang="ko-KR" altLang="en-US" sz="2000" b="1">
                <a:latin typeface="+mn-lt"/>
              </a:rPr>
              <a:t>작성된 파일을 </a:t>
            </a:r>
            <a:r>
              <a:rPr lang="en-US" altLang="ko-KR" sz="2000" b="1" err="1">
                <a:latin typeface="+mn-lt"/>
              </a:rPr>
              <a:t>gcc</a:t>
            </a:r>
            <a:r>
              <a:rPr lang="ko-KR" altLang="en-US" sz="2000" b="1">
                <a:latin typeface="+mn-lt"/>
              </a:rPr>
              <a:t>를 이용해 컴파일 한 후 실행한다</a:t>
            </a:r>
            <a:r>
              <a:rPr lang="en-US" altLang="ko-KR" sz="2000" b="1">
                <a:latin typeface="+mn-lt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ko-KR" altLang="en-US" sz="1800">
                <a:latin typeface="+mn-lt"/>
              </a:rPr>
              <a:t>실행 파일</a:t>
            </a:r>
            <a:r>
              <a:rPr lang="ko-KR" altLang="en-US" sz="1800" b="1">
                <a:latin typeface="+mn-lt"/>
              </a:rPr>
              <a:t>의 이름을 바꾸고 싶다면 </a:t>
            </a:r>
            <a:r>
              <a:rPr lang="en-US" altLang="ko-KR" sz="1800" b="1">
                <a:latin typeface="+mn-lt"/>
              </a:rPr>
              <a:t>–o </a:t>
            </a:r>
            <a:r>
              <a:rPr lang="ko-KR" altLang="en-US" sz="1800" b="1">
                <a:latin typeface="+mn-lt"/>
              </a:rPr>
              <a:t>옵션을 사용한다</a:t>
            </a:r>
            <a:r>
              <a:rPr lang="en-US" altLang="ko-KR" sz="1800" b="1">
                <a:latin typeface="+mn-lt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ko-KR" altLang="en-US" sz="1800">
                <a:latin typeface="+mn-lt"/>
              </a:rPr>
              <a:t>실행 명령어는 </a:t>
            </a:r>
            <a:r>
              <a:rPr lang="en-US" altLang="ko-KR" sz="1800">
                <a:solidFill>
                  <a:srgbClr val="FF0000"/>
                </a:solidFill>
                <a:latin typeface="+mn-lt"/>
              </a:rPr>
              <a:t>./[</a:t>
            </a:r>
            <a:r>
              <a:rPr lang="ko-KR" altLang="en-US" sz="1800">
                <a:solidFill>
                  <a:srgbClr val="FF0000"/>
                </a:solidFill>
                <a:latin typeface="+mn-lt"/>
              </a:rPr>
              <a:t>실행파일명</a:t>
            </a:r>
            <a:r>
              <a:rPr lang="en-US" altLang="ko-KR" sz="1800">
                <a:solidFill>
                  <a:srgbClr val="FF0000"/>
                </a:solidFill>
                <a:latin typeface="+mn-lt"/>
              </a:rPr>
              <a:t>] </a:t>
            </a:r>
            <a:r>
              <a:rPr lang="ko-KR" altLang="en-US" sz="1800">
                <a:latin typeface="+mn-lt"/>
              </a:rPr>
              <a:t>이다</a:t>
            </a:r>
            <a:r>
              <a:rPr lang="en-US" altLang="ko-KR" sz="1800">
                <a:latin typeface="+mn-lt"/>
              </a:rPr>
              <a:t>.</a:t>
            </a:r>
            <a:endParaRPr lang="en-US" altLang="ko-KR" sz="1800" b="1">
              <a:latin typeface="+mn-lt"/>
            </a:endParaRPr>
          </a:p>
        </p:txBody>
      </p:sp>
      <p:pic>
        <p:nvPicPr>
          <p:cNvPr id="183300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63" y="3214688"/>
            <a:ext cx="5918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직선 연결선 5"/>
          <p:cNvCxnSpPr/>
          <p:nvPr/>
        </p:nvCxnSpPr>
        <p:spPr bwMode="auto">
          <a:xfrm>
            <a:off x="1716881" y="3212306"/>
            <a:ext cx="5844382" cy="2382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직선 연결선 6"/>
          <p:cNvCxnSpPr/>
          <p:nvPr/>
        </p:nvCxnSpPr>
        <p:spPr bwMode="auto">
          <a:xfrm>
            <a:off x="1716881" y="5498306"/>
            <a:ext cx="5844382" cy="2382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 rot="5400000">
            <a:off x="501651" y="4357688"/>
            <a:ext cx="2286000" cy="1588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/>
          <p:cNvCxnSpPr/>
          <p:nvPr/>
        </p:nvCxnSpPr>
        <p:spPr bwMode="auto">
          <a:xfrm rot="5400000">
            <a:off x="6419057" y="4357688"/>
            <a:ext cx="2286000" cy="1588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44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218408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과제 </a:t>
            </a:r>
            <a:r>
              <a:rPr lang="en-US" altLang="ko-KR"/>
              <a:t>1-1</a:t>
            </a: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1C971FC6-D3A2-4B86-A05F-E88A7C26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221917"/>
            <a:ext cx="8305800" cy="480060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latin typeface="+mn-ea"/>
              </a:rPr>
              <a:t>본 실습자료를 참고하여 다음 물음에 답하</a:t>
            </a:r>
            <a:r>
              <a:rPr lang="ko-KR" altLang="en-US" sz="2000">
                <a:latin typeface="+mn-ea"/>
              </a:rPr>
              <a:t>고</a:t>
            </a:r>
            <a:r>
              <a:rPr lang="ko-KR" altLang="en-US" sz="2000" b="1">
                <a:latin typeface="+mn-ea"/>
              </a:rPr>
              <a:t> </a:t>
            </a:r>
            <a:r>
              <a:rPr lang="en-US" altLang="ko-KR" sz="2000" b="1">
                <a:latin typeface="+mn-ea"/>
              </a:rPr>
              <a:t>Word</a:t>
            </a:r>
            <a:r>
              <a:rPr lang="ko-KR" altLang="en-US" sz="2000" b="1">
                <a:latin typeface="+mn-ea"/>
              </a:rPr>
              <a:t>에 정리하시오</a:t>
            </a:r>
            <a:r>
              <a:rPr lang="en-US" altLang="ko-KR" sz="2000" b="1">
                <a:latin typeface="+mn-ea"/>
              </a:rPr>
              <a:t>.</a:t>
            </a:r>
            <a:endParaRPr lang="en-US" altLang="ko-KR" sz="2000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800" b="1">
                <a:latin typeface="+mn-ea"/>
              </a:rPr>
              <a:t>(</a:t>
            </a:r>
            <a:r>
              <a:rPr lang="ko-KR" altLang="en-US" sz="1800" b="1">
                <a:latin typeface="+mn-ea"/>
              </a:rPr>
              <a:t>사진</a:t>
            </a:r>
            <a:r>
              <a:rPr lang="en-US" altLang="ko-KR" sz="1800" b="1">
                <a:latin typeface="+mn-ea"/>
              </a:rPr>
              <a:t>)</a:t>
            </a:r>
          </a:p>
          <a:p>
            <a:pPr marL="476250" lvl="1" indent="0">
              <a:lnSpc>
                <a:spcPct val="150000"/>
              </a:lnSpc>
              <a:buNone/>
              <a:defRPr/>
            </a:pP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실습자료 </a:t>
            </a: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16</a:t>
            </a:r>
            <a:r>
              <a:rPr lang="ko-KR" altLang="en-US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페이지 참고</a:t>
            </a: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1800" b="1">
                <a:latin typeface="+mn-ea"/>
              </a:rPr>
              <a:t>위와 같은 정보를 가지는 </a:t>
            </a:r>
            <a:r>
              <a:rPr lang="en-US" altLang="ko-KR" sz="1800" b="1">
                <a:solidFill>
                  <a:srgbClr val="303192"/>
                </a:solidFill>
                <a:latin typeface="+mn-ea"/>
              </a:rPr>
              <a:t>test</a:t>
            </a:r>
            <a:r>
              <a:rPr lang="ko-KR" altLang="en-US" sz="1800" b="1">
                <a:latin typeface="+mn-ea"/>
              </a:rPr>
              <a:t>가</a:t>
            </a:r>
            <a:r>
              <a:rPr lang="en-US" altLang="ko-KR" sz="1800" b="1">
                <a:latin typeface="+mn-ea"/>
              </a:rPr>
              <a:t> </a:t>
            </a:r>
            <a:r>
              <a:rPr lang="ko-KR" altLang="en-US" sz="1800" b="1">
                <a:latin typeface="+mn-ea"/>
              </a:rPr>
              <a:t>파일인지</a:t>
            </a:r>
            <a:r>
              <a:rPr lang="en-US" altLang="ko-KR" sz="1800" b="1">
                <a:latin typeface="+mn-ea"/>
              </a:rPr>
              <a:t> </a:t>
            </a:r>
            <a:r>
              <a:rPr lang="ko-KR" altLang="en-US" sz="1800" b="1">
                <a:latin typeface="+mn-ea"/>
              </a:rPr>
              <a:t>디렉토리인지</a:t>
            </a:r>
            <a:r>
              <a:rPr lang="en-US" altLang="ko-KR" sz="1800" b="1">
                <a:latin typeface="+mn-ea"/>
              </a:rPr>
              <a:t>, </a:t>
            </a:r>
            <a:r>
              <a:rPr lang="ko-KR" altLang="en-US" sz="1800" b="1">
                <a:latin typeface="+mn-ea"/>
              </a:rPr>
              <a:t>어떤 파일모드와 권한을 가지는지에 대해 자세히 서술하시오</a:t>
            </a:r>
            <a:r>
              <a:rPr lang="en-US" altLang="ko-KR" sz="1800" b="1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실습자료 </a:t>
            </a: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14</a:t>
            </a:r>
            <a:r>
              <a:rPr lang="ko-KR" altLang="en-US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페이지 참고</a:t>
            </a: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1800" b="1">
                <a:latin typeface="+mn-ea"/>
              </a:rPr>
              <a:t>리눅스 명령어 </a:t>
            </a:r>
            <a:r>
              <a:rPr lang="en-US" altLang="ko-KR" sz="1800" b="1">
                <a:latin typeface="+mn-ea"/>
              </a:rPr>
              <a:t>cp</a:t>
            </a:r>
            <a:r>
              <a:rPr lang="ko-KR" altLang="en-US" sz="1800" b="1">
                <a:latin typeface="+mn-ea"/>
              </a:rPr>
              <a:t>와 </a:t>
            </a:r>
            <a:r>
              <a:rPr lang="en-US" altLang="ko-KR" sz="1800" b="1">
                <a:latin typeface="+mn-ea"/>
              </a:rPr>
              <a:t>mv</a:t>
            </a:r>
            <a:r>
              <a:rPr lang="ko-KR" altLang="en-US" sz="1800" b="1">
                <a:latin typeface="+mn-ea"/>
              </a:rPr>
              <a:t>의 차이점을 서술하시오</a:t>
            </a:r>
            <a:r>
              <a:rPr lang="en-US" altLang="ko-KR" sz="1800" b="1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실습자료 </a:t>
            </a: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18</a:t>
            </a:r>
            <a:r>
              <a:rPr lang="ko-KR" altLang="en-US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페이지 참고</a:t>
            </a: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1800" b="1">
                <a:latin typeface="+mn-ea"/>
              </a:rPr>
              <a:t>리눅스 명령어 </a:t>
            </a:r>
            <a:r>
              <a:rPr lang="en-US" altLang="ko-KR" sz="1800" b="1">
                <a:latin typeface="+mn-ea"/>
              </a:rPr>
              <a:t>man</a:t>
            </a:r>
            <a:r>
              <a:rPr lang="ko-KR" altLang="en-US" sz="1800" b="1">
                <a:latin typeface="+mn-ea"/>
              </a:rPr>
              <a:t>을 활용하여</a:t>
            </a:r>
            <a:r>
              <a:rPr lang="en-US" altLang="ko-KR" sz="1800" b="1">
                <a:latin typeface="+mn-ea"/>
              </a:rPr>
              <a:t>, rm </a:t>
            </a:r>
            <a:r>
              <a:rPr lang="ko-KR" altLang="en-US" sz="1800" b="1">
                <a:latin typeface="+mn-ea"/>
              </a:rPr>
              <a:t>명령어의 옵션 </a:t>
            </a:r>
            <a:r>
              <a:rPr lang="en-US" altLang="ko-KR" sz="1800" b="1">
                <a:latin typeface="+mn-ea"/>
              </a:rPr>
              <a:t>–f (rm –f)</a:t>
            </a:r>
            <a:r>
              <a:rPr lang="ko-KR" altLang="en-US" sz="1800" b="1">
                <a:latin typeface="+mn-ea"/>
              </a:rPr>
              <a:t>와 </a:t>
            </a:r>
            <a:r>
              <a:rPr lang="en-US" altLang="ko-KR" sz="1800" b="1">
                <a:latin typeface="+mn-ea"/>
              </a:rPr>
              <a:t>–r (rm –r)</a:t>
            </a:r>
            <a:r>
              <a:rPr lang="ko-KR" altLang="en-US" sz="1800" b="1">
                <a:latin typeface="+mn-ea"/>
              </a:rPr>
              <a:t>이 의미하는 것이 무엇인지 사용 예시와 함께 서술하시오</a:t>
            </a:r>
            <a:r>
              <a:rPr lang="en-US" altLang="ko-KR" sz="1800" b="1">
                <a:latin typeface="+mn-ea"/>
              </a:rPr>
              <a:t>.</a:t>
            </a:r>
          </a:p>
          <a:p>
            <a:pPr marL="476250" lvl="1" indent="0">
              <a:lnSpc>
                <a:spcPct val="150000"/>
              </a:lnSpc>
              <a:buNone/>
              <a:defRPr/>
            </a:pPr>
            <a:r>
              <a:rPr lang="ko-KR" altLang="en-US" sz="1800" b="1" u="sng">
                <a:latin typeface="+mn-ea"/>
              </a:rPr>
              <a:t>위 세 가지 내용이 포함되어 있어야 함</a:t>
            </a:r>
            <a:r>
              <a:rPr lang="en-US" altLang="ko-KR" sz="1800" b="1" u="sng">
                <a:latin typeface="+mn-ea"/>
              </a:rPr>
              <a:t>.</a:t>
            </a:r>
          </a:p>
        </p:txBody>
      </p:sp>
      <p:pic>
        <p:nvPicPr>
          <p:cNvPr id="13" name="그림 66" descr="27.jpg">
            <a:extLst>
              <a:ext uri="{FF2B5EF4-FFF2-40B4-BE49-F238E27FC236}">
                <a16:creationId xmlns:a16="http://schemas.microsoft.com/office/drawing/2014/main" id="{BA67A184-F952-4BCF-B30C-32FB39F7B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15017" b="-7998"/>
          <a:stretch/>
        </p:blipFill>
        <p:spPr bwMode="auto">
          <a:xfrm>
            <a:off x="1115616" y="1916832"/>
            <a:ext cx="640871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508316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과제 </a:t>
            </a:r>
            <a:r>
              <a:rPr lang="en-US" altLang="ko-KR"/>
              <a:t>1-2</a:t>
            </a: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1C971FC6-D3A2-4B86-A05F-E88A7C26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221917"/>
            <a:ext cx="8305800" cy="480060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latin typeface="+mn-ea"/>
              </a:rPr>
              <a:t>실습자료 </a:t>
            </a:r>
            <a:r>
              <a:rPr lang="en-US" altLang="ko-KR" sz="2000">
                <a:latin typeface="+mn-ea"/>
              </a:rPr>
              <a:t>38~42</a:t>
            </a:r>
            <a:r>
              <a:rPr lang="ko-KR" altLang="en-US" sz="2000">
                <a:latin typeface="+mn-ea"/>
              </a:rPr>
              <a:t>페이지의 실습 </a:t>
            </a:r>
            <a:r>
              <a:rPr lang="en-US" altLang="ko-KR" sz="2000">
                <a:latin typeface="+mn-ea"/>
              </a:rPr>
              <a:t>1</a:t>
            </a:r>
            <a:r>
              <a:rPr lang="ko-KR" altLang="en-US" sz="2000">
                <a:latin typeface="+mn-ea"/>
              </a:rPr>
              <a:t>을 스스로 진행하고 다음 항목에 대해 </a:t>
            </a:r>
            <a:r>
              <a:rPr lang="en-US" altLang="ko-KR" sz="2000">
                <a:latin typeface="+mn-ea"/>
              </a:rPr>
              <a:t>Word</a:t>
            </a:r>
            <a:r>
              <a:rPr lang="ko-KR" altLang="en-US" sz="2000">
                <a:latin typeface="+mn-ea"/>
              </a:rPr>
              <a:t>를 작성하시오</a:t>
            </a:r>
            <a:r>
              <a:rPr lang="en-US" altLang="ko-KR" sz="200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800" b="1">
                <a:latin typeface="+mn-ea"/>
              </a:rPr>
              <a:t>39~42</a:t>
            </a:r>
            <a:r>
              <a:rPr lang="ko-KR" altLang="en-US" sz="1800" b="1">
                <a:latin typeface="+mn-ea"/>
              </a:rPr>
              <a:t>페이지를 참고하여 총 </a:t>
            </a:r>
            <a:r>
              <a:rPr lang="en-US" altLang="ko-KR" sz="1800" b="1">
                <a:latin typeface="+mn-ea"/>
              </a:rPr>
              <a:t>4</a:t>
            </a:r>
            <a:r>
              <a:rPr lang="ko-KR" altLang="en-US" sz="1800" b="1">
                <a:latin typeface="+mn-ea"/>
              </a:rPr>
              <a:t>개의 단계를 수행하고</a:t>
            </a:r>
            <a:r>
              <a:rPr lang="en-US" altLang="ko-KR" sz="1800" b="1">
                <a:latin typeface="+mn-ea"/>
              </a:rPr>
              <a:t>, </a:t>
            </a:r>
            <a:r>
              <a:rPr lang="ko-KR" altLang="en-US" sz="1800" b="1">
                <a:latin typeface="+mn-ea"/>
              </a:rPr>
              <a:t>각 단계의 수행 캡쳐본을 정리하여 워드에 작성하시오</a:t>
            </a:r>
            <a:r>
              <a:rPr lang="en-US" altLang="ko-KR" sz="1800" b="1">
                <a:latin typeface="+mn-ea"/>
              </a:rPr>
              <a:t>.</a:t>
            </a:r>
          </a:p>
          <a:p>
            <a:pPr marL="476250" lvl="1" indent="0">
              <a:lnSpc>
                <a:spcPct val="150000"/>
              </a:lnSpc>
              <a:buNone/>
              <a:defRPr/>
            </a:pPr>
            <a:endParaRPr lang="en-US" altLang="ko-KR" sz="1800" b="1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>
                <a:latin typeface="+mn-ea"/>
              </a:rPr>
              <a:t>실습 </a:t>
            </a:r>
            <a:r>
              <a:rPr lang="en-US" altLang="ko-KR" sz="2000" b="1">
                <a:latin typeface="+mn-ea"/>
              </a:rPr>
              <a:t>1</a:t>
            </a:r>
            <a:r>
              <a:rPr lang="ko-KR" altLang="en-US" sz="2000" b="1">
                <a:latin typeface="+mn-ea"/>
              </a:rPr>
              <a:t>에서 작성한 </a:t>
            </a:r>
            <a:r>
              <a:rPr lang="en-US" altLang="ko-KR" sz="2000" b="1">
                <a:latin typeface="+mn-ea"/>
              </a:rPr>
              <a:t>hello.c</a:t>
            </a:r>
            <a:r>
              <a:rPr lang="ko-KR" altLang="en-US" sz="2000" b="1">
                <a:latin typeface="+mn-ea"/>
              </a:rPr>
              <a:t>와 위 항목을 작성한 워드 파일을 제출하시오</a:t>
            </a:r>
            <a:r>
              <a:rPr lang="en-US" altLang="ko-KR" sz="2000" b="1">
                <a:latin typeface="+mn-ea"/>
              </a:rPr>
              <a:t>.</a:t>
            </a:r>
            <a:endParaRPr lang="en-US" altLang="ko-KR" sz="18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460551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과제 제출</a:t>
            </a:r>
            <a:endParaRPr lang="en-US" altLang="ko-KR"/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1C971FC6-D3A2-4B86-A05F-E88A7C26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221917"/>
            <a:ext cx="8305800" cy="480060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0">
                <a:latin typeface="+mn-ea"/>
              </a:rPr>
              <a:t>제출 이메일</a:t>
            </a:r>
            <a:r>
              <a:rPr lang="en-US" altLang="ko-KR" sz="2000" b="0">
                <a:latin typeface="+mn-ea"/>
              </a:rPr>
              <a:t>: </a:t>
            </a:r>
            <a:r>
              <a:rPr lang="en-US" altLang="ko-KR" sz="2000" b="0">
                <a:latin typeface="+mn-ea"/>
                <a:hlinkClick r:id="rId2"/>
              </a:rPr>
              <a:t>202001cse2003@gmail.com</a:t>
            </a:r>
            <a:endParaRPr lang="en-US" altLang="ko-KR" sz="2000" b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0">
                <a:latin typeface="+mn-ea"/>
              </a:rPr>
              <a:t>제출 메일 제목</a:t>
            </a:r>
            <a:r>
              <a:rPr lang="en-US" altLang="ko-KR" sz="2000" b="0">
                <a:latin typeface="+mn-ea"/>
              </a:rPr>
              <a:t>: [hw</a:t>
            </a:r>
            <a:r>
              <a:rPr lang="en-US" altLang="ko-KR" sz="2000" b="0">
                <a:solidFill>
                  <a:srgbClr val="FF0000"/>
                </a:solidFill>
                <a:latin typeface="+mn-ea"/>
              </a:rPr>
              <a:t>1</a:t>
            </a:r>
            <a:r>
              <a:rPr lang="en-US" altLang="ko-KR" sz="2000" b="0">
                <a:latin typeface="+mn-ea"/>
              </a:rPr>
              <a:t>]</a:t>
            </a:r>
            <a:r>
              <a:rPr lang="ko-KR" altLang="en-US" sz="2000" b="0">
                <a:solidFill>
                  <a:srgbClr val="FF0000"/>
                </a:solidFill>
                <a:latin typeface="+mn-ea"/>
              </a:rPr>
              <a:t>이름</a:t>
            </a:r>
            <a:r>
              <a:rPr lang="en-US" altLang="ko-KR" sz="2000" b="0">
                <a:latin typeface="+mn-ea"/>
              </a:rPr>
              <a:t>_20</a:t>
            </a:r>
            <a:r>
              <a:rPr lang="en-US" altLang="ko-KR" sz="2000" b="0">
                <a:solidFill>
                  <a:srgbClr val="FF0000"/>
                </a:solidFill>
                <a:latin typeface="+mn-ea"/>
              </a:rPr>
              <a:t>XXXXXX</a:t>
            </a:r>
          </a:p>
          <a:p>
            <a:pPr>
              <a:defRPr/>
            </a:pPr>
            <a:r>
              <a:rPr lang="ko-KR" altLang="en-US" sz="2000" b="0">
                <a:latin typeface="+mn-ea"/>
              </a:rPr>
              <a:t>제출 파일명</a:t>
            </a:r>
            <a:r>
              <a:rPr lang="en-US" altLang="ko-KR" sz="2000" b="0">
                <a:latin typeface="+mn-ea"/>
              </a:rPr>
              <a:t>: </a:t>
            </a:r>
            <a:r>
              <a:rPr lang="en-US" altLang="ko-KR" sz="2000" b="0">
                <a:highlight>
                  <a:srgbClr val="FFFF00"/>
                </a:highlight>
                <a:latin typeface="+mn-ea"/>
              </a:rPr>
              <a:t>hw</a:t>
            </a:r>
            <a:r>
              <a:rPr lang="en-US" altLang="ko-KR" sz="2000" b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1</a:t>
            </a:r>
            <a:r>
              <a:rPr lang="en-US" altLang="ko-KR" sz="2000" b="0">
                <a:highlight>
                  <a:srgbClr val="FFFF00"/>
                </a:highlight>
                <a:latin typeface="+mn-ea"/>
              </a:rPr>
              <a:t>_20</a:t>
            </a:r>
            <a:r>
              <a:rPr lang="en-US" altLang="ko-KR" sz="2000" b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XXXXXX</a:t>
            </a:r>
            <a:r>
              <a:rPr lang="en-US" altLang="ko-KR" sz="2000" b="0">
                <a:highlight>
                  <a:srgbClr val="FFFF00"/>
                </a:highlight>
                <a:latin typeface="+mn-ea"/>
              </a:rPr>
              <a:t>.docx </a:t>
            </a:r>
          </a:p>
          <a:p>
            <a:pPr marL="0" indent="0">
              <a:buNone/>
              <a:defRPr/>
            </a:pPr>
            <a:r>
              <a:rPr lang="en-US" altLang="ko-KR" sz="2000" b="0">
                <a:latin typeface="+mn-ea"/>
              </a:rPr>
              <a:t>                     </a:t>
            </a:r>
            <a:r>
              <a:rPr lang="en-US" altLang="ko-KR" sz="2000" b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2000" b="0">
                <a:solidFill>
                  <a:schemeClr val="bg1">
                    <a:lumMod val="50000"/>
                  </a:schemeClr>
                </a:solidFill>
                <a:latin typeface="+mn-ea"/>
              </a:rPr>
              <a:t>과제 </a:t>
            </a:r>
            <a:r>
              <a:rPr lang="en-US" altLang="ko-KR" sz="2000" b="0">
                <a:solidFill>
                  <a:schemeClr val="bg1">
                    <a:lumMod val="50000"/>
                  </a:schemeClr>
                </a:solidFill>
                <a:latin typeface="+mn-ea"/>
              </a:rPr>
              <a:t>1-1, 1-2 </a:t>
            </a:r>
            <a:r>
              <a:rPr lang="ko-KR" altLang="en-US" sz="2000" b="0">
                <a:solidFill>
                  <a:schemeClr val="bg1">
                    <a:lumMod val="50000"/>
                  </a:schemeClr>
                </a:solidFill>
                <a:latin typeface="+mn-ea"/>
              </a:rPr>
              <a:t>내용 포함</a:t>
            </a:r>
            <a:r>
              <a:rPr lang="en-US" altLang="ko-KR" sz="2000" b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0" indent="0">
              <a:buNone/>
              <a:defRPr/>
            </a:pPr>
            <a:r>
              <a:rPr lang="en-US" altLang="ko-KR" sz="2000" b="0">
                <a:latin typeface="+mn-ea"/>
              </a:rPr>
              <a:t>                     </a:t>
            </a:r>
            <a:r>
              <a:rPr lang="en-US" altLang="ko-KR" sz="2000" b="0">
                <a:highlight>
                  <a:srgbClr val="FFFF00"/>
                </a:highlight>
                <a:latin typeface="+mn-ea"/>
              </a:rPr>
              <a:t>hw</a:t>
            </a:r>
            <a:r>
              <a:rPr lang="en-US" altLang="ko-KR" sz="2000" b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1</a:t>
            </a:r>
            <a:r>
              <a:rPr lang="en-US" altLang="ko-KR" sz="2000" b="0">
                <a:highlight>
                  <a:srgbClr val="FFFF00"/>
                </a:highlight>
                <a:latin typeface="+mn-ea"/>
              </a:rPr>
              <a:t>_20</a:t>
            </a:r>
            <a:r>
              <a:rPr lang="en-US" altLang="ko-KR" sz="2000" b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XXXXXX.</a:t>
            </a:r>
            <a:r>
              <a:rPr lang="en-US" altLang="ko-KR" sz="2000" b="0">
                <a:highlight>
                  <a:srgbClr val="FFFF00"/>
                </a:highlight>
                <a:latin typeface="+mn-ea"/>
              </a:rPr>
              <a:t>c</a:t>
            </a:r>
          </a:p>
          <a:p>
            <a:pPr marL="0" indent="0">
              <a:buNone/>
              <a:defRPr/>
            </a:pPr>
            <a:r>
              <a:rPr lang="en-US" altLang="ko-KR" sz="2000" b="0">
                <a:solidFill>
                  <a:srgbClr val="FF0000"/>
                </a:solidFill>
                <a:latin typeface="+mn-ea"/>
              </a:rPr>
              <a:t>                     </a:t>
            </a:r>
            <a:r>
              <a:rPr lang="en-US" altLang="ko-KR" sz="2000" b="0">
                <a:solidFill>
                  <a:schemeClr val="bg1">
                    <a:lumMod val="50000"/>
                  </a:schemeClr>
                </a:solidFill>
                <a:latin typeface="+mn-ea"/>
              </a:rPr>
              <a:t>(hello.c </a:t>
            </a:r>
            <a:r>
              <a:rPr lang="ko-KR" altLang="en-US" sz="2000" b="0">
                <a:solidFill>
                  <a:schemeClr val="bg1">
                    <a:lumMod val="50000"/>
                  </a:schemeClr>
                </a:solidFill>
                <a:latin typeface="+mn-ea"/>
              </a:rPr>
              <a:t>파일과 동일</a:t>
            </a:r>
            <a:r>
              <a:rPr lang="en-US" altLang="ko-KR" sz="2000" b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b="0">
                <a:latin typeface="+mn-ea"/>
              </a:rPr>
              <a:t>제출 기한</a:t>
            </a:r>
            <a:r>
              <a:rPr lang="en-US" altLang="ko-KR" sz="2000" b="0">
                <a:latin typeface="+mn-ea"/>
              </a:rPr>
              <a:t>: </a:t>
            </a:r>
            <a:r>
              <a:rPr lang="ko-KR" altLang="en-US" sz="2000" b="0" u="sng">
                <a:latin typeface="+mn-ea"/>
              </a:rPr>
              <a:t>일요일 </a:t>
            </a:r>
            <a:r>
              <a:rPr lang="en-US" altLang="ko-KR" sz="2000" b="0" u="sng">
                <a:latin typeface="+mn-ea"/>
              </a:rPr>
              <a:t>23:59</a:t>
            </a:r>
            <a:r>
              <a:rPr lang="ko-KR" altLang="en-US" sz="2000" b="0" u="sng">
                <a:latin typeface="+mn-ea"/>
              </a:rPr>
              <a:t>까지</a:t>
            </a:r>
            <a:endParaRPr lang="en-US" altLang="ko-KR" sz="2000" b="0" u="sng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0">
                <a:latin typeface="+mn-ea"/>
              </a:rPr>
              <a:t>late</a:t>
            </a:r>
            <a:r>
              <a:rPr lang="ko-KR" altLang="en-US" sz="2000" b="0">
                <a:latin typeface="+mn-ea"/>
              </a:rPr>
              <a:t> 안 받음</a:t>
            </a:r>
            <a:r>
              <a:rPr lang="en-US" altLang="ko-KR" sz="2000" b="0">
                <a:latin typeface="+mn-ea"/>
              </a:rPr>
              <a:t>, late </a:t>
            </a:r>
            <a:r>
              <a:rPr lang="ko-KR" altLang="en-US" sz="2000" b="0">
                <a:latin typeface="+mn-ea"/>
              </a:rPr>
              <a:t>시 </a:t>
            </a:r>
            <a:r>
              <a:rPr lang="en-US" altLang="ko-KR" sz="2000" b="0">
                <a:latin typeface="+mn-ea"/>
              </a:rPr>
              <a:t>0</a:t>
            </a:r>
            <a:r>
              <a:rPr lang="ko-KR" altLang="en-US" sz="2000" b="0">
                <a:latin typeface="+mn-ea"/>
              </a:rPr>
              <a:t>점 처리</a:t>
            </a:r>
            <a:endParaRPr lang="en-US" altLang="ko-KR" sz="2000" b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32088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내용 개체 틀 8"/>
          <p:cNvSpPr>
            <a:spLocks noGrp="1"/>
          </p:cNvSpPr>
          <p:nvPr>
            <p:ph idx="1"/>
          </p:nvPr>
        </p:nvSpPr>
        <p:spPr>
          <a:xfrm>
            <a:off x="285720" y="1357298"/>
            <a:ext cx="8018462" cy="52578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2000"/>
              <a:t>접속 프로그램을 이용하여</a:t>
            </a:r>
            <a:r>
              <a:rPr lang="en-US" altLang="ko-KR" sz="2000"/>
              <a:t>, </a:t>
            </a:r>
            <a:r>
              <a:rPr lang="ko-KR" altLang="en-US" sz="2000" err="1"/>
              <a:t>리눅스</a:t>
            </a:r>
            <a:r>
              <a:rPr lang="ko-KR" altLang="en-US" sz="2000"/>
              <a:t> 시스템에 접속하기</a:t>
            </a:r>
            <a:endParaRPr lang="en-US" altLang="ko-KR" sz="2000"/>
          </a:p>
          <a:p>
            <a:pPr marL="819150" lvl="1" indent="-3429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 startAt="5"/>
            </a:pPr>
            <a:r>
              <a:rPr lang="ko-KR" altLang="en-US" sz="1800"/>
              <a:t>자신의 </a:t>
            </a:r>
            <a:r>
              <a:rPr lang="en-US" altLang="ko-KR" sz="1800" b="1"/>
              <a:t>ID</a:t>
            </a:r>
            <a:r>
              <a:rPr lang="ko-KR" altLang="en-US" sz="1800"/>
              <a:t>와 </a:t>
            </a:r>
            <a:r>
              <a:rPr lang="en-US" altLang="ko-KR" sz="1800" b="1"/>
              <a:t>password</a:t>
            </a:r>
            <a:r>
              <a:rPr lang="ko-KR" altLang="en-US" sz="1800"/>
              <a:t>를 입력한다</a:t>
            </a:r>
            <a:r>
              <a:rPr lang="en-US" altLang="ko-KR" sz="1800"/>
              <a:t>.</a:t>
            </a:r>
            <a:r>
              <a:rPr lang="ko-KR" altLang="en-US" sz="1600"/>
              <a:t> </a:t>
            </a:r>
            <a:r>
              <a:rPr lang="en-US" altLang="ko-KR" sz="1600"/>
              <a:t>(</a:t>
            </a:r>
            <a:r>
              <a:rPr lang="ko-KR" altLang="en-US" sz="1600"/>
              <a:t>공지 참고</a:t>
            </a:r>
            <a:r>
              <a:rPr lang="en-US" altLang="ko-KR" sz="1600"/>
              <a:t>)</a:t>
            </a:r>
            <a:endParaRPr lang="ko-KR" altLang="en-US" sz="1600"/>
          </a:p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OS </a:t>
            </a:r>
            <a:r>
              <a:rPr lang="ko-KR" altLang="en-US"/>
              <a:t>환경에 대한 이해</a:t>
            </a:r>
          </a:p>
        </p:txBody>
      </p:sp>
      <p:pic>
        <p:nvPicPr>
          <p:cNvPr id="24579" name="그림 12" descr="login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357694"/>
            <a:ext cx="486727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그림 13" descr="login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357430"/>
            <a:ext cx="48482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Box 15"/>
          <p:cNvSpPr txBox="1">
            <a:spLocks noChangeArrowheads="1"/>
          </p:cNvSpPr>
          <p:nvPr/>
        </p:nvSpPr>
        <p:spPr bwMode="auto">
          <a:xfrm>
            <a:off x="1990403" y="3929066"/>
            <a:ext cx="11705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200" b="1"/>
              <a:t>[ </a:t>
            </a:r>
            <a:r>
              <a:rPr lang="ko-KR" altLang="en-US" sz="1200" b="1"/>
              <a:t>로그인 성공 </a:t>
            </a:r>
            <a:r>
              <a:rPr lang="en-US" altLang="ko-KR" sz="1200" b="1"/>
              <a:t>]</a:t>
            </a:r>
            <a:endParaRPr lang="ko-KR" altLang="en-US" sz="1200" b="1"/>
          </a:p>
        </p:txBody>
      </p:sp>
      <p:sp>
        <p:nvSpPr>
          <p:cNvPr id="24582" name="TextBox 17"/>
          <p:cNvSpPr txBox="1">
            <a:spLocks noChangeArrowheads="1"/>
          </p:cNvSpPr>
          <p:nvPr/>
        </p:nvSpPr>
        <p:spPr bwMode="auto">
          <a:xfrm>
            <a:off x="2047553" y="6072206"/>
            <a:ext cx="11705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b="1"/>
              <a:t>[ </a:t>
            </a:r>
            <a:r>
              <a:rPr lang="ko-KR" altLang="en-US" sz="1200" b="1"/>
              <a:t>로그인 실패 </a:t>
            </a:r>
            <a:r>
              <a:rPr lang="en-US" altLang="ko-KR" sz="1200" b="1"/>
              <a:t>]</a:t>
            </a:r>
            <a:endParaRPr lang="ko-KR" altLang="en-US" sz="1200" b="1"/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4</a:t>
            </a:fld>
            <a:endParaRPr lang="en-US" altLang="ko-KR" sz="1200" b="1">
              <a:latin typeface="+mj-lt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BA1AF4-8B5E-4443-92E3-E01585847F75}"/>
              </a:ext>
            </a:extLst>
          </p:cNvPr>
          <p:cNvGrpSpPr/>
          <p:nvPr/>
        </p:nvGrpSpPr>
        <p:grpSpPr>
          <a:xfrm>
            <a:off x="5436096" y="3356992"/>
            <a:ext cx="3541643" cy="1581944"/>
            <a:chOff x="5419252" y="3308578"/>
            <a:chExt cx="3541643" cy="1581944"/>
          </a:xfrm>
        </p:grpSpPr>
        <p:pic>
          <p:nvPicPr>
            <p:cNvPr id="10" name="그림 13" descr="login1.jpg">
              <a:extLst>
                <a:ext uri="{FF2B5EF4-FFF2-40B4-BE49-F238E27FC236}">
                  <a16:creationId xmlns:a16="http://schemas.microsoft.com/office/drawing/2014/main" id="{73C63D59-8293-43D5-A0A8-A592F8BB9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-1" t="36877" r="54406" b="48234"/>
            <a:stretch/>
          </p:blipFill>
          <p:spPr bwMode="auto">
            <a:xfrm>
              <a:off x="5419252" y="3919530"/>
              <a:ext cx="3422184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6610B56-14B2-4552-B503-F0709ED1E7F6}"/>
                </a:ext>
              </a:extLst>
            </p:cNvPr>
            <p:cNvSpPr/>
            <p:nvPr/>
          </p:nvSpPr>
          <p:spPr bwMode="auto">
            <a:xfrm>
              <a:off x="5419252" y="3919530"/>
              <a:ext cx="1312988" cy="286535"/>
            </a:xfrm>
            <a:prstGeom prst="rect">
              <a:avLst/>
            </a:prstGeom>
            <a:noFill/>
            <a:ln w="539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91BAC9-5380-40AF-95F3-FB563999FCA0}"/>
                </a:ext>
              </a:extLst>
            </p:cNvPr>
            <p:cNvSpPr/>
            <p:nvPr/>
          </p:nvSpPr>
          <p:spPr bwMode="auto">
            <a:xfrm>
              <a:off x="6876436" y="3918701"/>
              <a:ext cx="719900" cy="286535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A8FF77-53F0-4D1C-86FA-36B2272F7CF0}"/>
                </a:ext>
              </a:extLst>
            </p:cNvPr>
            <p:cNvSpPr txBox="1"/>
            <p:nvPr/>
          </p:nvSpPr>
          <p:spPr>
            <a:xfrm>
              <a:off x="5557683" y="330857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accent1"/>
                  </a:solidFill>
                </a:rPr>
                <a:t>계정명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7F792D-A28F-4E9A-9DB3-9CA4670D0E88}"/>
                </a:ext>
              </a:extLst>
            </p:cNvPr>
            <p:cNvSpPr txBox="1"/>
            <p:nvPr/>
          </p:nvSpPr>
          <p:spPr>
            <a:xfrm>
              <a:off x="6732240" y="3308578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FF0000"/>
                  </a:solidFill>
                </a:rPr>
                <a:t>서버명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899315-6758-4469-A1D2-D4211D3AC518}"/>
                </a:ext>
              </a:extLst>
            </p:cNvPr>
            <p:cNvSpPr txBox="1"/>
            <p:nvPr/>
          </p:nvSpPr>
          <p:spPr>
            <a:xfrm>
              <a:off x="7202080" y="4490412"/>
              <a:ext cx="1758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/>
                <a:t>커멘드 입력란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92A9CBB-C469-49AE-A756-BDCA0DCFC9C9}"/>
                </a:ext>
              </a:extLst>
            </p:cNvPr>
            <p:cNvCxnSpPr>
              <a:stCxn id="2" idx="0"/>
              <a:endCxn id="3" idx="2"/>
            </p:cNvCxnSpPr>
            <p:nvPr/>
          </p:nvCxnSpPr>
          <p:spPr bwMode="auto">
            <a:xfrm flipH="1" flipV="1">
              <a:off x="6034737" y="3708688"/>
              <a:ext cx="41009" cy="210842"/>
            </a:xfrm>
            <a:prstGeom prst="straightConnector1">
              <a:avLst/>
            </a:prstGeom>
            <a:ln w="3175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83E8B5E-E922-4DF3-98BB-C19EC6C5D2B3}"/>
                </a:ext>
              </a:extLst>
            </p:cNvPr>
            <p:cNvCxnSpPr>
              <a:stCxn id="11" idx="0"/>
              <a:endCxn id="14" idx="2"/>
            </p:cNvCxnSpPr>
            <p:nvPr/>
          </p:nvCxnSpPr>
          <p:spPr bwMode="auto">
            <a:xfrm flipH="1" flipV="1">
              <a:off x="7202081" y="3708688"/>
              <a:ext cx="34305" cy="210013"/>
            </a:xfrm>
            <a:prstGeom prst="straightConnector1">
              <a:avLst/>
            </a:prstGeom>
            <a:solidFill>
              <a:schemeClr val="bg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D082D46-E543-445D-9940-8E7FD006F4CF}"/>
                </a:ext>
              </a:extLst>
            </p:cNvPr>
            <p:cNvCxnSpPr>
              <a:cxnSpLocks/>
              <a:endCxn id="15" idx="0"/>
            </p:cNvCxnSpPr>
            <p:nvPr/>
          </p:nvCxnSpPr>
          <p:spPr bwMode="auto">
            <a:xfrm flipH="1">
              <a:off x="8081488" y="4205236"/>
              <a:ext cx="260502" cy="285176"/>
            </a:xfrm>
            <a:prstGeom prst="straightConnector1">
              <a:avLst/>
            </a:prstGeom>
            <a:solidFill>
              <a:schemeClr val="bg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290E14-7357-41C8-9A15-C355D109734D}"/>
              </a:ext>
            </a:extLst>
          </p:cNvPr>
          <p:cNvSpPr txBox="1"/>
          <p:nvPr/>
        </p:nvSpPr>
        <p:spPr>
          <a:xfrm>
            <a:off x="1259632" y="2599020"/>
            <a:ext cx="2159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C000"/>
                </a:solidFill>
              </a:rPr>
              <a:t>입력한 패스워드는 보이지 않는다</a:t>
            </a:r>
            <a:r>
              <a:rPr lang="en-US" altLang="ko-KR" sz="1050">
                <a:solidFill>
                  <a:srgbClr val="FFC000"/>
                </a:solidFill>
              </a:rPr>
              <a:t>.</a:t>
            </a:r>
            <a:endParaRPr lang="ko-KR" altLang="en-US" sz="1050">
              <a:solidFill>
                <a:srgbClr val="FFC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261E9E9-2093-4974-8F20-1C47B5FC373A}"/>
              </a:ext>
            </a:extLst>
          </p:cNvPr>
          <p:cNvCxnSpPr>
            <a:cxnSpLocks/>
          </p:cNvCxnSpPr>
          <p:nvPr/>
        </p:nvCxnSpPr>
        <p:spPr bwMode="auto">
          <a:xfrm flipH="1">
            <a:off x="1043608" y="2730538"/>
            <a:ext cx="288032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19811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31432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err="1"/>
              <a:t>passwd</a:t>
            </a:r>
            <a:endParaRPr lang="en-US" altLang="ko-KR" sz="2000"/>
          </a:p>
          <a:p>
            <a:pPr lvl="1" eaLnBrk="1" hangingPunct="1">
              <a:defRPr/>
            </a:pPr>
            <a:r>
              <a:rPr lang="ko-KR" altLang="en-US" sz="1800">
                <a:latin typeface="+mn-ea"/>
              </a:rPr>
              <a:t>자신의 비밀번호를 변경 시켜주는 명령어</a:t>
            </a:r>
            <a:endParaRPr lang="en-US" altLang="ko-KR" sz="1800">
              <a:latin typeface="+mn-ea"/>
            </a:endParaRPr>
          </a:p>
          <a:p>
            <a:pPr lvl="1" eaLnBrk="1" hangingPunct="1">
              <a:defRPr/>
            </a:pPr>
            <a:r>
              <a:rPr lang="ko-KR" altLang="en-US" sz="1800">
                <a:latin typeface="+mn-ea"/>
              </a:rPr>
              <a:t>입력한 패스워드는 보이지 않음</a:t>
            </a:r>
            <a:r>
              <a:rPr lang="en-US" altLang="ko-KR" sz="1800">
                <a:latin typeface="+mn-ea"/>
              </a:rPr>
              <a:t>.</a:t>
            </a:r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 sz="1050"/>
          </a:p>
        </p:txBody>
      </p:sp>
      <p:sp>
        <p:nvSpPr>
          <p:cNvPr id="46085" name="TextBox 21"/>
          <p:cNvSpPr txBox="1">
            <a:spLocks noChangeArrowheads="1"/>
          </p:cNvSpPr>
          <p:nvPr/>
        </p:nvSpPr>
        <p:spPr bwMode="auto">
          <a:xfrm>
            <a:off x="1096656" y="2722841"/>
            <a:ext cx="822325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err="1"/>
              <a:t>passwd</a:t>
            </a:r>
            <a:endParaRPr lang="ko-KR" altLang="en-US"/>
          </a:p>
        </p:txBody>
      </p:sp>
      <p:pic>
        <p:nvPicPr>
          <p:cNvPr id="46086" name="그림 14" descr="47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6656" y="3124479"/>
            <a:ext cx="5915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모서리가 둥근 사각형 설명선 15"/>
          <p:cNvSpPr/>
          <p:nvPr/>
        </p:nvSpPr>
        <p:spPr bwMode="auto">
          <a:xfrm>
            <a:off x="4000496" y="3776985"/>
            <a:ext cx="1928812" cy="273050"/>
          </a:xfrm>
          <a:prstGeom prst="wedgeRoundRectCallout">
            <a:avLst>
              <a:gd name="adj1" fmla="val -58562"/>
              <a:gd name="adj2" fmla="val -3031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j-ea"/>
                <a:ea typeface="+mj-ea"/>
              </a:rPr>
              <a:t>새로운 패스워드를 입력</a:t>
            </a:r>
            <a:r>
              <a:rPr lang="en-US" altLang="ko-KR" sz="1000" b="1">
                <a:latin typeface="+mj-ea"/>
                <a:ea typeface="+mj-ea"/>
              </a:rPr>
              <a:t>(2</a:t>
            </a:r>
            <a:r>
              <a:rPr lang="ko-KR" altLang="en-US" sz="1000" b="1">
                <a:latin typeface="+mj-ea"/>
                <a:ea typeface="+mj-ea"/>
              </a:rPr>
              <a:t>번</a:t>
            </a:r>
            <a:r>
              <a:rPr lang="en-US" altLang="ko-KR" sz="1000" b="1">
                <a:latin typeface="+mj-ea"/>
                <a:ea typeface="+mj-ea"/>
              </a:rPr>
              <a:t>)</a:t>
            </a:r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18" name="모서리가 둥근 사각형 설명선 17"/>
          <p:cNvSpPr/>
          <p:nvPr/>
        </p:nvSpPr>
        <p:spPr bwMode="auto">
          <a:xfrm>
            <a:off x="4000496" y="3488945"/>
            <a:ext cx="1928812" cy="273050"/>
          </a:xfrm>
          <a:prstGeom prst="wedgeRoundRectCallout">
            <a:avLst>
              <a:gd name="adj1" fmla="val -60255"/>
              <a:gd name="adj2" fmla="val -2433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j-ea"/>
                <a:ea typeface="+mj-ea"/>
              </a:rPr>
              <a:t>현재 패스워드를 입력</a:t>
            </a:r>
            <a:r>
              <a:rPr lang="en-US" altLang="ko-KR" sz="1000" b="1">
                <a:latin typeface="+mj-ea"/>
                <a:ea typeface="+mj-ea"/>
              </a:rPr>
              <a:t>(1</a:t>
            </a:r>
            <a:r>
              <a:rPr lang="ko-KR" altLang="en-US" sz="1000" b="1">
                <a:latin typeface="+mj-ea"/>
                <a:ea typeface="+mj-ea"/>
              </a:rPr>
              <a:t>번</a:t>
            </a:r>
            <a:r>
              <a:rPr lang="en-US" altLang="ko-KR" sz="1000" b="1">
                <a:latin typeface="+mj-ea"/>
                <a:ea typeface="+mj-ea"/>
              </a:rPr>
              <a:t>)</a:t>
            </a:r>
            <a:endParaRPr lang="ko-KR" altLang="en-US" sz="1000" b="1">
              <a:latin typeface="+mj-ea"/>
              <a:ea typeface="+mj-ea"/>
            </a:endParaRPr>
          </a:p>
        </p:txBody>
      </p:sp>
      <p:grpSp>
        <p:nvGrpSpPr>
          <p:cNvPr id="2" name="그룹 33"/>
          <p:cNvGrpSpPr>
            <a:grpSpLocks/>
          </p:cNvGrpSpPr>
          <p:nvPr/>
        </p:nvGrpSpPr>
        <p:grpSpPr bwMode="auto">
          <a:xfrm>
            <a:off x="357158" y="4562475"/>
            <a:ext cx="8305800" cy="1682750"/>
            <a:chOff x="481042" y="4572023"/>
            <a:chExt cx="8305800" cy="1682517"/>
          </a:xfrm>
        </p:grpSpPr>
        <p:sp>
          <p:nvSpPr>
            <p:cNvPr id="21" name="내용 개체 틀 2"/>
            <p:cNvSpPr txBox="1">
              <a:spLocks/>
            </p:cNvSpPr>
            <p:nvPr/>
          </p:nvSpPr>
          <p:spPr bwMode="auto">
            <a:xfrm>
              <a:off x="481042" y="4572023"/>
              <a:ext cx="8305800" cy="1285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/>
              </a:pPr>
              <a:r>
                <a:rPr lang="en-US" altLang="ko-KR" sz="2000" b="1" kern="0">
                  <a:latin typeface="+mn-lt"/>
                  <a:ea typeface="+mn-ea"/>
                </a:rPr>
                <a:t>who</a:t>
              </a:r>
            </a:p>
            <a:p>
              <a:pPr lvl="1">
                <a:spcBef>
                  <a:spcPct val="20000"/>
                </a:spcBef>
                <a:buClr>
                  <a:schemeClr val="hlink"/>
                </a:buClr>
                <a:buSzPct val="55000"/>
                <a:defRPr/>
              </a:pPr>
              <a:r>
                <a:rPr lang="ko-KR" altLang="en-US" sz="1800" b="0" kern="0">
                  <a:latin typeface="+mn-ea"/>
                  <a:ea typeface="+mn-ea"/>
                </a:rPr>
                <a:t>현재 접속한 사용자의 정보 확인하는 명령어</a:t>
              </a:r>
              <a:endParaRPr lang="en-US" altLang="ko-KR" sz="1800" b="0" kern="0">
                <a:latin typeface="+mn-ea"/>
                <a:ea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/>
              </a:pPr>
              <a:endParaRPr lang="en-US" altLang="ko-KR" sz="2200" b="1" kern="0">
                <a:latin typeface="+mn-lt"/>
                <a:ea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/>
              </a:pPr>
              <a:endParaRPr lang="en-US" altLang="ko-KR" sz="2200" b="1" kern="0">
                <a:latin typeface="+mn-lt"/>
                <a:ea typeface="+mn-ea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/>
              </a:pPr>
              <a:endParaRPr lang="en-US" altLang="ko-KR" sz="1050" b="1" kern="0">
                <a:latin typeface="+mn-lt"/>
                <a:ea typeface="+mn-ea"/>
              </a:endParaRPr>
            </a:p>
          </p:txBody>
        </p:sp>
        <p:grpSp>
          <p:nvGrpSpPr>
            <p:cNvPr id="4" name="그룹 30"/>
            <p:cNvGrpSpPr>
              <a:grpSpLocks/>
            </p:cNvGrpSpPr>
            <p:nvPr/>
          </p:nvGrpSpPr>
          <p:grpSpPr bwMode="auto">
            <a:xfrm>
              <a:off x="1220540" y="5326539"/>
              <a:ext cx="5953125" cy="928001"/>
              <a:chOff x="1220540" y="5293883"/>
              <a:chExt cx="5953125" cy="928001"/>
            </a:xfrm>
          </p:grpSpPr>
          <p:sp>
            <p:nvSpPr>
              <p:cNvPr id="46092" name="TextBox 23"/>
              <p:cNvSpPr txBox="1">
                <a:spLocks noChangeArrowheads="1"/>
              </p:cNvSpPr>
              <p:nvPr/>
            </p:nvSpPr>
            <p:spPr bwMode="auto">
              <a:xfrm>
                <a:off x="1220540" y="5293883"/>
                <a:ext cx="542136" cy="3077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b="1"/>
                  <a:t>who</a:t>
                </a:r>
                <a:endParaRPr lang="ko-KR" altLang="en-US" b="1"/>
              </a:p>
            </p:txBody>
          </p:sp>
          <p:pic>
            <p:nvPicPr>
              <p:cNvPr id="46093" name="그림 29" descr="48.jpg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220540" y="5717060"/>
                <a:ext cx="5953125" cy="5048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5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5842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5720" y="1357298"/>
            <a:ext cx="8305800" cy="314325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/>
              <a:t>영상을 참고하여 따라해본다</a:t>
            </a:r>
            <a:r>
              <a:rPr lang="en-US" altLang="ko-KR" sz="2000"/>
              <a:t>.</a:t>
            </a: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en-US" altLang="ko-KR" sz="1050"/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6</a:t>
            </a:fld>
            <a:endParaRPr lang="en-US" altLang="ko-KR" sz="1200" b="1">
              <a:latin typeface="+mj-lt"/>
            </a:endParaRPr>
          </a:p>
        </p:txBody>
      </p:sp>
      <p:pic>
        <p:nvPicPr>
          <p:cNvPr id="2" name="1-리눅스실습">
            <a:hlinkClick r:id="" action="ppaction://media"/>
            <a:extLst>
              <a:ext uri="{FF2B5EF4-FFF2-40B4-BE49-F238E27FC236}">
                <a16:creationId xmlns:a16="http://schemas.microsoft.com/office/drawing/2014/main" id="{CFE7B4AD-3672-4C70-B613-6F1D1FE642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234888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0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26627" name="내용 개체 틀 2"/>
          <p:cNvSpPr>
            <a:spLocks noGrp="1"/>
          </p:cNvSpPr>
          <p:nvPr>
            <p:ph idx="1"/>
          </p:nvPr>
        </p:nvSpPr>
        <p:spPr>
          <a:xfrm>
            <a:off x="285720" y="1343044"/>
            <a:ext cx="8305800" cy="4800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ko-KR" sz="2000" err="1"/>
              <a:t>ls</a:t>
            </a:r>
            <a:r>
              <a:rPr lang="en-US" altLang="ko-KR"/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ko-KR" altLang="en-US" sz="1800" b="1">
                <a:latin typeface="굴림" pitchFamily="50" charset="-127"/>
              </a:rPr>
              <a:t>현재 위치에 저장된 파일과 디렉토리 목록을 보는 명령어 </a:t>
            </a:r>
            <a:r>
              <a:rPr lang="en-US" altLang="ko-KR" sz="1800">
                <a:latin typeface="굴림" pitchFamily="50" charset="-127"/>
              </a:rPr>
              <a:t>(‘list’</a:t>
            </a:r>
            <a:r>
              <a:rPr lang="ko-KR" altLang="en-US" sz="1800">
                <a:latin typeface="굴림" pitchFamily="50" charset="-127"/>
              </a:rPr>
              <a:t>의 약자</a:t>
            </a:r>
            <a:r>
              <a:rPr lang="en-US" altLang="ko-KR" sz="1800">
                <a:latin typeface="굴림" pitchFamily="50" charset="-127"/>
              </a:rPr>
              <a:t>)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ko-KR" sz="1400">
                <a:latin typeface="굴림" pitchFamily="50" charset="-127"/>
              </a:rPr>
              <a:t>		</a:t>
            </a:r>
          </a:p>
          <a:p>
            <a:pPr lvl="1" eaLnBrk="1" hangingPunct="1">
              <a:spcBef>
                <a:spcPct val="0"/>
              </a:spcBef>
            </a:pPr>
            <a:endParaRPr lang="en-US" altLang="ko-KR" sz="1400">
              <a:latin typeface="굴림" pitchFamily="50" charset="-127"/>
            </a:endParaRPr>
          </a:p>
          <a:p>
            <a:pPr lvl="1" eaLnBrk="1" hangingPunct="1">
              <a:spcBef>
                <a:spcPct val="0"/>
              </a:spcBef>
            </a:pPr>
            <a:endParaRPr lang="en-US" altLang="ko-KR" sz="1400">
              <a:latin typeface="굴림" pitchFamily="50" charset="-127"/>
            </a:endParaRPr>
          </a:p>
          <a:p>
            <a:pPr lvl="1" eaLnBrk="1" hangingPunct="1">
              <a:spcBef>
                <a:spcPct val="0"/>
              </a:spcBef>
            </a:pPr>
            <a:endParaRPr lang="en-US" altLang="ko-KR" sz="1400">
              <a:latin typeface="굴림" pitchFamily="50" charset="-127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ko-KR" sz="1400">
                <a:latin typeface="굴림" pitchFamily="50" charset="-127"/>
              </a:rPr>
              <a:t>		</a:t>
            </a:r>
          </a:p>
          <a:p>
            <a:pPr lvl="1" eaLnBrk="1" hangingPunct="1">
              <a:spcBef>
                <a:spcPct val="0"/>
              </a:spcBef>
            </a:pPr>
            <a:endParaRPr lang="en-US" altLang="ko-KR" sz="1400">
              <a:latin typeface="굴림" pitchFamily="50" charset="-127"/>
            </a:endParaRPr>
          </a:p>
          <a:p>
            <a:pPr lvl="1" eaLnBrk="1" hangingPunct="1">
              <a:spcBef>
                <a:spcPct val="0"/>
              </a:spcBef>
            </a:pPr>
            <a:endParaRPr lang="en-US" altLang="ko-KR" sz="1400">
              <a:latin typeface="굴림" pitchFamily="50" charset="-127"/>
            </a:endParaRPr>
          </a:p>
          <a:p>
            <a:pPr lvl="1" eaLnBrk="1" hangingPunct="1">
              <a:spcBef>
                <a:spcPct val="0"/>
              </a:spcBef>
            </a:pPr>
            <a:endParaRPr lang="en-US" altLang="ko-KR" sz="1400">
              <a:latin typeface="굴림" pitchFamily="50" charset="-127"/>
            </a:endParaRPr>
          </a:p>
          <a:p>
            <a:pPr lvl="1" eaLnBrk="1" hangingPunct="1">
              <a:spcBef>
                <a:spcPct val="0"/>
              </a:spcBef>
            </a:pPr>
            <a:endParaRPr lang="en-US" altLang="ko-KR" sz="1400">
              <a:latin typeface="굴림" pitchFamily="50" charset="-127"/>
            </a:endParaRPr>
          </a:p>
          <a:p>
            <a:pPr lvl="1" eaLnBrk="1" hangingPunct="1">
              <a:spcBef>
                <a:spcPct val="0"/>
              </a:spcBef>
            </a:pPr>
            <a:endParaRPr lang="en-US" altLang="ko-KR" sz="1400">
              <a:latin typeface="굴림" pitchFamily="50" charset="-127"/>
            </a:endParaRPr>
          </a:p>
        </p:txBody>
      </p:sp>
      <p:grpSp>
        <p:nvGrpSpPr>
          <p:cNvPr id="2" name="그룹 26"/>
          <p:cNvGrpSpPr>
            <a:grpSpLocks/>
          </p:cNvGrpSpPr>
          <p:nvPr/>
        </p:nvGrpSpPr>
        <p:grpSpPr bwMode="auto">
          <a:xfrm>
            <a:off x="1282700" y="2143116"/>
            <a:ext cx="3282950" cy="339725"/>
            <a:chOff x="1282612" y="2214554"/>
            <a:chExt cx="3283026" cy="338554"/>
          </a:xfrm>
        </p:grpSpPr>
        <p:sp>
          <p:nvSpPr>
            <p:cNvPr id="26652" name="TextBox 12"/>
            <p:cNvSpPr txBox="1">
              <a:spLocks noChangeArrowheads="1"/>
            </p:cNvSpPr>
            <p:nvPr/>
          </p:nvSpPr>
          <p:spPr bwMode="auto">
            <a:xfrm>
              <a:off x="1282612" y="2214554"/>
              <a:ext cx="322270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ls</a:t>
              </a:r>
              <a:endParaRPr lang="ko-KR" altLang="en-US"/>
            </a:p>
          </p:txBody>
        </p:sp>
        <p:sp>
          <p:nvSpPr>
            <p:cNvPr id="26653" name="TextBox 15"/>
            <p:cNvSpPr txBox="1">
              <a:spLocks noChangeArrowheads="1"/>
            </p:cNvSpPr>
            <p:nvPr/>
          </p:nvSpPr>
          <p:spPr bwMode="auto">
            <a:xfrm>
              <a:off x="1643042" y="2237036"/>
              <a:ext cx="29225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400"/>
                <a:t>파일 이름 및 </a:t>
              </a:r>
              <a:r>
                <a:rPr lang="ko-KR" altLang="en-US" sz="1400" err="1"/>
                <a:t>디렉토리</a:t>
              </a:r>
              <a:r>
                <a:rPr lang="ko-KR" altLang="en-US" sz="1400"/>
                <a:t> 이름만 출력</a:t>
              </a:r>
            </a:p>
          </p:txBody>
        </p:sp>
      </p:grpSp>
      <p:grpSp>
        <p:nvGrpSpPr>
          <p:cNvPr id="3" name="그룹 27"/>
          <p:cNvGrpSpPr>
            <a:grpSpLocks/>
          </p:cNvGrpSpPr>
          <p:nvPr/>
        </p:nvGrpSpPr>
        <p:grpSpPr bwMode="auto">
          <a:xfrm>
            <a:off x="1300163" y="3090863"/>
            <a:ext cx="5540375" cy="338137"/>
            <a:chOff x="1300142" y="3500438"/>
            <a:chExt cx="5540755" cy="338554"/>
          </a:xfrm>
        </p:grpSpPr>
        <p:sp>
          <p:nvSpPr>
            <p:cNvPr id="26650" name="TextBox 14"/>
            <p:cNvSpPr txBox="1">
              <a:spLocks noChangeArrowheads="1"/>
            </p:cNvSpPr>
            <p:nvPr/>
          </p:nvSpPr>
          <p:spPr bwMode="auto">
            <a:xfrm>
              <a:off x="1300142" y="3500438"/>
              <a:ext cx="552488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ls  -l</a:t>
              </a:r>
              <a:endParaRPr lang="ko-KR" altLang="en-US"/>
            </a:p>
          </p:txBody>
        </p:sp>
        <p:sp>
          <p:nvSpPr>
            <p:cNvPr id="26651" name="TextBox 17"/>
            <p:cNvSpPr txBox="1">
              <a:spLocks noChangeArrowheads="1"/>
            </p:cNvSpPr>
            <p:nvPr/>
          </p:nvSpPr>
          <p:spPr bwMode="auto">
            <a:xfrm>
              <a:off x="1853633" y="3525369"/>
              <a:ext cx="498726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400"/>
                <a:t>파일의 모드</a:t>
              </a:r>
              <a:r>
                <a:rPr lang="en-US" altLang="ko-KR" sz="1400"/>
                <a:t>, </a:t>
              </a:r>
              <a:r>
                <a:rPr lang="ko-KR" altLang="en-US" sz="1400"/>
                <a:t>소유권</a:t>
              </a:r>
              <a:r>
                <a:rPr lang="en-US" altLang="ko-KR" sz="1400"/>
                <a:t>, </a:t>
              </a:r>
              <a:r>
                <a:rPr lang="ko-KR" altLang="en-US" sz="1400"/>
                <a:t>파일크기</a:t>
              </a:r>
              <a:r>
                <a:rPr lang="en-US" altLang="ko-KR" sz="1400"/>
                <a:t>, </a:t>
              </a:r>
              <a:r>
                <a:rPr lang="ko-KR" altLang="en-US" sz="1400"/>
                <a:t>최종변경 일자 및 시간을 출력</a:t>
              </a:r>
            </a:p>
          </p:txBody>
        </p:sp>
      </p:grpSp>
      <p:grpSp>
        <p:nvGrpSpPr>
          <p:cNvPr id="4" name="그룹 28"/>
          <p:cNvGrpSpPr>
            <a:grpSpLocks/>
          </p:cNvGrpSpPr>
          <p:nvPr/>
        </p:nvGrpSpPr>
        <p:grpSpPr bwMode="auto">
          <a:xfrm>
            <a:off x="1360488" y="5376863"/>
            <a:ext cx="4760912" cy="338137"/>
            <a:chOff x="1294595" y="5097013"/>
            <a:chExt cx="4761359" cy="338554"/>
          </a:xfrm>
        </p:grpSpPr>
        <p:sp>
          <p:nvSpPr>
            <p:cNvPr id="26648" name="TextBox 19"/>
            <p:cNvSpPr txBox="1">
              <a:spLocks noChangeArrowheads="1"/>
            </p:cNvSpPr>
            <p:nvPr/>
          </p:nvSpPr>
          <p:spPr bwMode="auto">
            <a:xfrm>
              <a:off x="1294595" y="5097013"/>
              <a:ext cx="596956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ls  -a</a:t>
              </a:r>
              <a:endParaRPr lang="ko-KR" altLang="en-US"/>
            </a:p>
          </p:txBody>
        </p:sp>
        <p:sp>
          <p:nvSpPr>
            <p:cNvPr id="26649" name="TextBox 20"/>
            <p:cNvSpPr txBox="1">
              <a:spLocks noChangeArrowheads="1"/>
            </p:cNvSpPr>
            <p:nvPr/>
          </p:nvSpPr>
          <p:spPr bwMode="auto">
            <a:xfrm>
              <a:off x="1903855" y="5123321"/>
              <a:ext cx="41520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400"/>
                <a:t>숨겨진 파일</a:t>
              </a:r>
              <a:r>
                <a:rPr lang="en-US" altLang="ko-KR" sz="1400"/>
                <a:t>( .(dot)</a:t>
              </a:r>
              <a:r>
                <a:rPr lang="ko-KR" altLang="en-US" sz="1400"/>
                <a:t>으로 시작하는 파일</a:t>
              </a:r>
              <a:r>
                <a:rPr lang="en-US" altLang="ko-KR" sz="1400"/>
                <a:t>)</a:t>
              </a:r>
              <a:r>
                <a:rPr lang="ko-KR" altLang="en-US" sz="1400"/>
                <a:t>들까지 출력</a:t>
              </a:r>
            </a:p>
          </p:txBody>
        </p:sp>
      </p:grpSp>
      <p:pic>
        <p:nvPicPr>
          <p:cNvPr id="26631" name="그림 42" descr="l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20" y="2619375"/>
            <a:ext cx="6134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그림 43" descr="ls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313" y="5762625"/>
            <a:ext cx="6105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3" name="그림 41" descr="ls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08100" y="3457575"/>
            <a:ext cx="61055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0" name="직사각형 47"/>
          <p:cNvSpPr>
            <a:spLocks noChangeArrowheads="1"/>
          </p:cNvSpPr>
          <p:nvPr/>
        </p:nvSpPr>
        <p:spPr bwMode="auto">
          <a:xfrm>
            <a:off x="1285875" y="4311650"/>
            <a:ext cx="1001713" cy="2460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pPr algn="ctr"/>
            <a:r>
              <a:rPr lang="ko-KR" altLang="en-US" sz="1000" b="1">
                <a:latin typeface="굴림" pitchFamily="50" charset="-127"/>
              </a:rPr>
              <a:t>파일의 모드</a:t>
            </a:r>
          </a:p>
        </p:txBody>
      </p:sp>
      <p:sp>
        <p:nvSpPr>
          <p:cNvPr id="12301" name="직사각형 48"/>
          <p:cNvSpPr>
            <a:spLocks noChangeArrowheads="1"/>
          </p:cNvSpPr>
          <p:nvPr/>
        </p:nvSpPr>
        <p:spPr bwMode="auto">
          <a:xfrm>
            <a:off x="2679700" y="4294188"/>
            <a:ext cx="1001713" cy="2460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pPr algn="ctr"/>
            <a:r>
              <a:rPr lang="ko-KR" altLang="en-US" sz="1000" b="1">
                <a:latin typeface="굴림" pitchFamily="50" charset="-127"/>
              </a:rPr>
              <a:t>소유권</a:t>
            </a:r>
          </a:p>
        </p:txBody>
      </p:sp>
      <p:sp>
        <p:nvSpPr>
          <p:cNvPr id="12302" name="직사각형 49"/>
          <p:cNvSpPr>
            <a:spLocks noChangeArrowheads="1"/>
          </p:cNvSpPr>
          <p:nvPr/>
        </p:nvSpPr>
        <p:spPr bwMode="auto">
          <a:xfrm>
            <a:off x="4429125" y="4302125"/>
            <a:ext cx="1214438" cy="40011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pPr algn="ctr"/>
            <a:r>
              <a:rPr lang="ko-KR" altLang="en-US" sz="1000" b="1">
                <a:latin typeface="굴림" pitchFamily="50" charset="-127"/>
              </a:rPr>
              <a:t>최종변경일자</a:t>
            </a:r>
            <a:endParaRPr lang="en-US" altLang="ko-KR" sz="1000" b="1">
              <a:latin typeface="굴림" pitchFamily="50" charset="-127"/>
            </a:endParaRPr>
          </a:p>
          <a:p>
            <a:pPr algn="ctr"/>
            <a:r>
              <a:rPr lang="ko-KR" altLang="en-US" sz="1000" b="1">
                <a:latin typeface="굴림" pitchFamily="50" charset="-127"/>
              </a:rPr>
              <a:t>및 시간</a:t>
            </a:r>
          </a:p>
        </p:txBody>
      </p:sp>
      <p:sp>
        <p:nvSpPr>
          <p:cNvPr id="12303" name="직사각형 50"/>
          <p:cNvSpPr>
            <a:spLocks noChangeArrowheads="1"/>
          </p:cNvSpPr>
          <p:nvPr/>
        </p:nvSpPr>
        <p:spPr bwMode="auto">
          <a:xfrm>
            <a:off x="3143250" y="4810125"/>
            <a:ext cx="1001713" cy="24765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pPr algn="ctr"/>
            <a:r>
              <a:rPr lang="ko-KR" altLang="en-US" sz="1000" b="1">
                <a:latin typeface="굴림" pitchFamily="50" charset="-127"/>
              </a:rPr>
              <a:t>소유그룹</a:t>
            </a:r>
          </a:p>
        </p:txBody>
      </p:sp>
      <p:sp>
        <p:nvSpPr>
          <p:cNvPr id="12304" name="직사각형 51"/>
          <p:cNvSpPr>
            <a:spLocks noChangeArrowheads="1"/>
          </p:cNvSpPr>
          <p:nvPr/>
        </p:nvSpPr>
        <p:spPr bwMode="auto">
          <a:xfrm>
            <a:off x="2000250" y="4802188"/>
            <a:ext cx="1001713" cy="2460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pPr algn="ctr"/>
            <a:r>
              <a:rPr lang="ko-KR" altLang="en-US" sz="1000" b="1">
                <a:latin typeface="굴림" pitchFamily="50" charset="-127"/>
              </a:rPr>
              <a:t>링크 수</a:t>
            </a:r>
          </a:p>
        </p:txBody>
      </p:sp>
      <p:sp>
        <p:nvSpPr>
          <p:cNvPr id="12305" name="직사각형 52"/>
          <p:cNvSpPr>
            <a:spLocks noChangeArrowheads="1"/>
          </p:cNvSpPr>
          <p:nvPr/>
        </p:nvSpPr>
        <p:spPr bwMode="auto">
          <a:xfrm>
            <a:off x="4213225" y="4826000"/>
            <a:ext cx="1001713" cy="2460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pPr algn="ctr"/>
            <a:r>
              <a:rPr lang="ko-KR" altLang="en-US" sz="1000" b="1">
                <a:latin typeface="굴림" pitchFamily="50" charset="-127"/>
              </a:rPr>
              <a:t>파일크기</a:t>
            </a:r>
          </a:p>
        </p:txBody>
      </p:sp>
      <p:sp>
        <p:nvSpPr>
          <p:cNvPr id="12306" name="직사각형 53"/>
          <p:cNvSpPr>
            <a:spLocks noChangeArrowheads="1"/>
          </p:cNvSpPr>
          <p:nvPr/>
        </p:nvSpPr>
        <p:spPr bwMode="auto">
          <a:xfrm>
            <a:off x="5713413" y="4302125"/>
            <a:ext cx="1001712" cy="40011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pPr algn="ctr"/>
            <a:r>
              <a:rPr lang="ko-KR" altLang="en-US" sz="1000" b="1">
                <a:latin typeface="굴림" pitchFamily="50" charset="-127"/>
              </a:rPr>
              <a:t>파일</a:t>
            </a:r>
            <a:r>
              <a:rPr lang="en-US" altLang="ko-KR" sz="1000" b="1">
                <a:latin typeface="굴림" pitchFamily="50" charset="-127"/>
              </a:rPr>
              <a:t>/</a:t>
            </a:r>
            <a:r>
              <a:rPr lang="ko-KR" altLang="en-US" sz="1000" b="1" err="1">
                <a:latin typeface="굴림" pitchFamily="50" charset="-127"/>
              </a:rPr>
              <a:t>디렉토리</a:t>
            </a:r>
            <a:endParaRPr lang="en-US" altLang="ko-KR" sz="1000" b="1">
              <a:latin typeface="굴림" pitchFamily="50" charset="-127"/>
            </a:endParaRPr>
          </a:p>
          <a:p>
            <a:pPr algn="ctr"/>
            <a:r>
              <a:rPr lang="ko-KR" altLang="en-US" sz="1000" b="1">
                <a:latin typeface="굴림" pitchFamily="50" charset="-127"/>
              </a:rPr>
              <a:t>이름</a:t>
            </a:r>
          </a:p>
        </p:txBody>
      </p:sp>
      <p:cxnSp>
        <p:nvCxnSpPr>
          <p:cNvPr id="12307" name="직선 화살표 연결선 55"/>
          <p:cNvCxnSpPr>
            <a:cxnSpLocks noChangeShapeType="1"/>
          </p:cNvCxnSpPr>
          <p:nvPr/>
        </p:nvCxnSpPr>
        <p:spPr bwMode="auto">
          <a:xfrm rot="16200000" flipH="1">
            <a:off x="1701006" y="4226719"/>
            <a:ext cx="168275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8" name="직선 화살표 연결선 63"/>
          <p:cNvCxnSpPr>
            <a:cxnSpLocks noChangeShapeType="1"/>
            <a:endCxn id="12304" idx="0"/>
          </p:cNvCxnSpPr>
          <p:nvPr/>
        </p:nvCxnSpPr>
        <p:spPr bwMode="auto">
          <a:xfrm rot="16200000" flipH="1">
            <a:off x="2160588" y="4460875"/>
            <a:ext cx="68103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9" name="직선 화살표 연결선 65"/>
          <p:cNvCxnSpPr>
            <a:cxnSpLocks noChangeShapeType="1"/>
          </p:cNvCxnSpPr>
          <p:nvPr/>
        </p:nvCxnSpPr>
        <p:spPr bwMode="auto">
          <a:xfrm rot="16200000" flipH="1">
            <a:off x="3089275" y="4219576"/>
            <a:ext cx="1682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10" name="직선 화살표 연결선 68"/>
          <p:cNvCxnSpPr>
            <a:cxnSpLocks noChangeShapeType="1"/>
          </p:cNvCxnSpPr>
          <p:nvPr/>
        </p:nvCxnSpPr>
        <p:spPr bwMode="auto">
          <a:xfrm rot="16200000" flipH="1">
            <a:off x="3606800" y="4464050"/>
            <a:ext cx="642938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11" name="직선 화살표 연결선 70"/>
          <p:cNvCxnSpPr>
            <a:cxnSpLocks noChangeShapeType="1"/>
          </p:cNvCxnSpPr>
          <p:nvPr/>
        </p:nvCxnSpPr>
        <p:spPr bwMode="auto">
          <a:xfrm rot="16200000" flipH="1">
            <a:off x="3963988" y="4464050"/>
            <a:ext cx="64293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12" name="직선 화살표 연결선 71"/>
          <p:cNvCxnSpPr>
            <a:cxnSpLocks noChangeShapeType="1"/>
          </p:cNvCxnSpPr>
          <p:nvPr/>
        </p:nvCxnSpPr>
        <p:spPr bwMode="auto">
          <a:xfrm rot="16200000" flipH="1">
            <a:off x="4915694" y="4226719"/>
            <a:ext cx="168275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13" name="직선 화살표 연결선 72"/>
          <p:cNvCxnSpPr>
            <a:cxnSpLocks noChangeShapeType="1"/>
          </p:cNvCxnSpPr>
          <p:nvPr/>
        </p:nvCxnSpPr>
        <p:spPr bwMode="auto">
          <a:xfrm rot="16200000" flipH="1">
            <a:off x="5830094" y="4218782"/>
            <a:ext cx="168275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1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7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7605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0" grpId="0" animBg="1"/>
      <p:bldP spid="12301" grpId="0" animBg="1"/>
      <p:bldP spid="12302" grpId="0" animBg="1"/>
      <p:bldP spid="12303" grpId="0" animBg="1"/>
      <p:bldP spid="12304" grpId="0" animBg="1"/>
      <p:bldP spid="12305" grpId="0" animBg="1"/>
      <p:bldP spid="123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Linux </a:t>
            </a:r>
            <a:r>
              <a:rPr lang="ko-KR" altLang="en-US"/>
              <a:t>명령어 실습</a:t>
            </a:r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>
          <a:xfrm>
            <a:off x="285720" y="1343044"/>
            <a:ext cx="8305800" cy="4800600"/>
          </a:xfrm>
        </p:spPr>
        <p:txBody>
          <a:bodyPr/>
          <a:lstStyle/>
          <a:p>
            <a:pPr eaLnBrk="1" hangingPunct="1">
              <a:spcBef>
                <a:spcPts val="200"/>
              </a:spcBef>
              <a:defRPr/>
            </a:pPr>
            <a:r>
              <a:rPr lang="en-US" altLang="ko-KR" sz="2000"/>
              <a:t>cat</a:t>
            </a:r>
          </a:p>
          <a:p>
            <a:pPr lvl="1" eaLnBrk="1" hangingPunct="1">
              <a:spcBef>
                <a:spcPts val="300"/>
              </a:spcBef>
              <a:defRPr/>
            </a:pPr>
            <a:r>
              <a:rPr lang="ko-KR" altLang="en-US" sz="1800" b="1">
                <a:latin typeface="+mn-ea"/>
              </a:rPr>
              <a:t>파일의 내용을 보는 명령어 </a:t>
            </a:r>
            <a:r>
              <a:rPr lang="en-US" altLang="ko-KR" sz="1800" b="1">
                <a:latin typeface="+mn-ea"/>
              </a:rPr>
              <a:t>(‘catenate’</a:t>
            </a:r>
            <a:r>
              <a:rPr lang="ko-KR" altLang="en-US" sz="1800" b="1">
                <a:latin typeface="+mn-ea"/>
              </a:rPr>
              <a:t>의 약자</a:t>
            </a:r>
            <a:r>
              <a:rPr lang="en-US" altLang="ko-KR" sz="1800" b="1">
                <a:latin typeface="+mn-ea"/>
              </a:rPr>
              <a:t>)</a:t>
            </a:r>
          </a:p>
        </p:txBody>
      </p:sp>
      <p:grpSp>
        <p:nvGrpSpPr>
          <p:cNvPr id="2" name="그룹 24"/>
          <p:cNvGrpSpPr>
            <a:grpSpLocks/>
          </p:cNvGrpSpPr>
          <p:nvPr/>
        </p:nvGrpSpPr>
        <p:grpSpPr bwMode="auto">
          <a:xfrm>
            <a:off x="1069945" y="2079647"/>
            <a:ext cx="4087813" cy="349250"/>
            <a:chOff x="1214414" y="4929197"/>
            <a:chExt cx="4088405" cy="348267"/>
          </a:xfrm>
        </p:grpSpPr>
        <p:sp>
          <p:nvSpPr>
            <p:cNvPr id="38926" name="TextBox 21"/>
            <p:cNvSpPr txBox="1">
              <a:spLocks noChangeArrowheads="1"/>
            </p:cNvSpPr>
            <p:nvPr/>
          </p:nvSpPr>
          <p:spPr bwMode="auto">
            <a:xfrm>
              <a:off x="1214414" y="4929197"/>
              <a:ext cx="1443067" cy="3373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cat</a:t>
              </a:r>
              <a:r>
                <a:rPr lang="en-US" altLang="ko-KR" i="1"/>
                <a:t>  </a:t>
              </a:r>
              <a:r>
                <a:rPr lang="en-US" altLang="ko-KR"/>
                <a:t>[</a:t>
              </a:r>
              <a:r>
                <a:rPr lang="en-US" altLang="ko-KR" i="1"/>
                <a:t>filename</a:t>
              </a:r>
              <a:r>
                <a:rPr lang="en-US" altLang="ko-KR"/>
                <a:t>]</a:t>
              </a:r>
              <a:endParaRPr lang="ko-KR" altLang="en-US"/>
            </a:p>
          </p:txBody>
        </p:sp>
        <p:sp>
          <p:nvSpPr>
            <p:cNvPr id="38927" name="TextBox 23"/>
            <p:cNvSpPr txBox="1">
              <a:spLocks noChangeArrowheads="1"/>
            </p:cNvSpPr>
            <p:nvPr/>
          </p:nvSpPr>
          <p:spPr bwMode="auto">
            <a:xfrm>
              <a:off x="2657463" y="4970371"/>
              <a:ext cx="2645356" cy="3070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굴림" pitchFamily="50" charset="-127"/>
                </a:rPr>
                <a:t>명시한 </a:t>
              </a:r>
              <a:r>
                <a:rPr lang="en-US" altLang="ko-KR" sz="1400" b="1">
                  <a:latin typeface="굴림" pitchFamily="50" charset="-127"/>
                </a:rPr>
                <a:t>file</a:t>
              </a:r>
              <a:r>
                <a:rPr lang="ko-KR" altLang="en-US" sz="1400" b="1">
                  <a:latin typeface="굴림" pitchFamily="50" charset="-127"/>
                </a:rPr>
                <a:t>의 내용을 출력한다</a:t>
              </a:r>
              <a:r>
                <a:rPr lang="en-US" altLang="ko-KR" sz="1400" b="1">
                  <a:latin typeface="굴림" pitchFamily="50" charset="-127"/>
                </a:rPr>
                <a:t>.</a:t>
              </a:r>
              <a:endParaRPr lang="ko-KR" altLang="en-US" sz="1400" b="1">
                <a:latin typeface="굴림" pitchFamily="50" charset="-127"/>
              </a:endParaRPr>
            </a:p>
          </p:txBody>
        </p:sp>
      </p:grpSp>
      <p:pic>
        <p:nvPicPr>
          <p:cNvPr id="38917" name="그림 11" descr="cat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9945" y="4819672"/>
            <a:ext cx="50768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그림 13" descr="cat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7883" y="2501922"/>
            <a:ext cx="50768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그림 17" descr="cat2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7883" y="3413147"/>
            <a:ext cx="50768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모서리가 둥근 사각형 설명선 18"/>
          <p:cNvSpPr/>
          <p:nvPr/>
        </p:nvSpPr>
        <p:spPr bwMode="auto">
          <a:xfrm>
            <a:off x="5205383" y="2576534"/>
            <a:ext cx="3143250" cy="476726"/>
          </a:xfrm>
          <a:prstGeom prst="wedgeRoundRectCallout">
            <a:avLst>
              <a:gd name="adj1" fmla="val -59990"/>
              <a:gd name="adj2" fmla="val -2362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b="1">
                <a:latin typeface="+mj-ea"/>
                <a:ea typeface="+mj-ea"/>
              </a:rPr>
              <a:t>cat  </a:t>
            </a:r>
            <a:r>
              <a:rPr lang="ko-KR" altLang="en-US" sz="1100" b="1">
                <a:latin typeface="+mj-ea"/>
                <a:ea typeface="+mj-ea"/>
              </a:rPr>
              <a:t>명령어만 수행하면</a:t>
            </a:r>
            <a:r>
              <a:rPr lang="en-US" altLang="ko-KR" sz="1100" b="1">
                <a:latin typeface="+mj-ea"/>
                <a:ea typeface="+mj-ea"/>
              </a:rPr>
              <a:t>, </a:t>
            </a:r>
            <a:r>
              <a:rPr lang="ko-KR" altLang="en-US" sz="1100" b="1">
                <a:latin typeface="+mj-ea"/>
                <a:ea typeface="+mj-ea"/>
              </a:rPr>
              <a:t>자신이 입력한 내용을 바로 연달아 화면에 출력해준다</a:t>
            </a:r>
            <a:r>
              <a:rPr lang="en-US" altLang="ko-KR" sz="1100" b="1">
                <a:latin typeface="+mj-ea"/>
                <a:ea typeface="+mj-ea"/>
              </a:rPr>
              <a:t>.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20" name="모서리가 둥근 사각형 설명선 19"/>
          <p:cNvSpPr/>
          <p:nvPr/>
        </p:nvSpPr>
        <p:spPr bwMode="auto">
          <a:xfrm>
            <a:off x="5205383" y="3146447"/>
            <a:ext cx="3143250" cy="476726"/>
          </a:xfrm>
          <a:prstGeom prst="wedgeRoundRectCallout">
            <a:avLst>
              <a:gd name="adj1" fmla="val -60986"/>
              <a:gd name="adj2" fmla="val 2833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b="1">
                <a:latin typeface="+mj-ea"/>
                <a:ea typeface="+mj-ea"/>
              </a:rPr>
              <a:t>cat </a:t>
            </a:r>
            <a:r>
              <a:rPr lang="ko-KR" altLang="en-US" sz="1100" b="1">
                <a:latin typeface="+mj-ea"/>
                <a:ea typeface="+mj-ea"/>
              </a:rPr>
              <a:t>다음에 </a:t>
            </a:r>
            <a:r>
              <a:rPr lang="en-US" altLang="ko-KR" sz="1100" b="1">
                <a:latin typeface="+mj-ea"/>
                <a:ea typeface="+mj-ea"/>
              </a:rPr>
              <a:t>“ &gt; “</a:t>
            </a:r>
            <a:r>
              <a:rPr lang="ko-KR" altLang="en-US" sz="1100" b="1">
                <a:latin typeface="+mj-ea"/>
                <a:ea typeface="+mj-ea"/>
              </a:rPr>
              <a:t>을 사용하면 입력한 내용을  </a:t>
            </a:r>
            <a:r>
              <a:rPr lang="en-US" altLang="ko-KR" sz="1100" b="1">
                <a:latin typeface="+mj-ea"/>
                <a:ea typeface="+mj-ea"/>
              </a:rPr>
              <a:t>“&gt;” </a:t>
            </a:r>
            <a:r>
              <a:rPr lang="ko-KR" altLang="en-US" sz="1100" b="1">
                <a:latin typeface="+mj-ea"/>
                <a:ea typeface="+mj-ea"/>
              </a:rPr>
              <a:t>다음에 명시한 </a:t>
            </a:r>
            <a:r>
              <a:rPr lang="en-US" altLang="ko-KR" sz="1100" b="1" err="1">
                <a:latin typeface="+mj-ea"/>
                <a:ea typeface="+mj-ea"/>
              </a:rPr>
              <a:t>catExample</a:t>
            </a:r>
            <a:r>
              <a:rPr lang="ko-KR" altLang="en-US" sz="1100" b="1">
                <a:latin typeface="+mj-ea"/>
                <a:ea typeface="+mj-ea"/>
              </a:rPr>
              <a:t>에</a:t>
            </a:r>
            <a:r>
              <a:rPr lang="en-US" altLang="ko-KR" sz="1100" b="1">
                <a:latin typeface="+mj-ea"/>
                <a:ea typeface="+mj-ea"/>
              </a:rPr>
              <a:t> </a:t>
            </a:r>
            <a:r>
              <a:rPr lang="ko-KR" altLang="en-US" sz="1100" b="1">
                <a:latin typeface="+mj-ea"/>
                <a:ea typeface="+mj-ea"/>
              </a:rPr>
              <a:t>저장한다</a:t>
            </a:r>
            <a:r>
              <a:rPr lang="en-US" altLang="ko-KR" sz="1100" b="1">
                <a:latin typeface="+mj-ea"/>
                <a:ea typeface="+mj-ea"/>
              </a:rPr>
              <a:t>.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21" name="모서리가 둥근 사각형 설명선 20"/>
          <p:cNvSpPr/>
          <p:nvPr/>
        </p:nvSpPr>
        <p:spPr bwMode="auto">
          <a:xfrm>
            <a:off x="3562320" y="3789384"/>
            <a:ext cx="3367134" cy="289441"/>
          </a:xfrm>
          <a:prstGeom prst="wedgeRoundRectCallout">
            <a:avLst>
              <a:gd name="adj1" fmla="val -72798"/>
              <a:gd name="adj2" fmla="val -866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+mj-ea"/>
                <a:ea typeface="+mj-ea"/>
              </a:rPr>
              <a:t>입력이 끝나면 </a:t>
            </a:r>
            <a:r>
              <a:rPr lang="en-US" altLang="ko-KR" sz="1100" b="1">
                <a:latin typeface="+mj-ea"/>
                <a:ea typeface="+mj-ea"/>
              </a:rPr>
              <a:t>Ctrl + D</a:t>
            </a:r>
            <a:r>
              <a:rPr lang="ko-KR" altLang="en-US" sz="1100" b="1">
                <a:latin typeface="+mj-ea"/>
                <a:ea typeface="+mj-ea"/>
              </a:rPr>
              <a:t>를 눌러 내용을 저장한다</a:t>
            </a:r>
            <a:r>
              <a:rPr lang="en-US" altLang="ko-KR" sz="1100" b="1">
                <a:latin typeface="+mj-ea"/>
                <a:ea typeface="+mj-ea"/>
              </a:rPr>
              <a:t>.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23" name="모서리가 둥근 사각형 설명선 22"/>
          <p:cNvSpPr/>
          <p:nvPr/>
        </p:nvSpPr>
        <p:spPr bwMode="auto">
          <a:xfrm>
            <a:off x="5205383" y="4203722"/>
            <a:ext cx="3143250" cy="476726"/>
          </a:xfrm>
          <a:prstGeom prst="wedgeRoundRectCallout">
            <a:avLst>
              <a:gd name="adj1" fmla="val -67480"/>
              <a:gd name="adj2" fmla="val -1592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b="1">
                <a:latin typeface="+mj-ea"/>
                <a:ea typeface="+mj-ea"/>
              </a:rPr>
              <a:t>cat  </a:t>
            </a:r>
            <a:r>
              <a:rPr lang="ko-KR" altLang="en-US" sz="1100" b="1">
                <a:latin typeface="+mj-ea"/>
                <a:ea typeface="+mj-ea"/>
              </a:rPr>
              <a:t>다음에 열어볼 파일명을 쓰면</a:t>
            </a:r>
            <a:r>
              <a:rPr lang="en-US" altLang="ko-KR" sz="1100" b="1">
                <a:latin typeface="+mj-ea"/>
                <a:ea typeface="+mj-ea"/>
              </a:rPr>
              <a:t>, </a:t>
            </a:r>
            <a:r>
              <a:rPr lang="ko-KR" altLang="en-US" sz="1100" b="1">
                <a:latin typeface="+mj-ea"/>
                <a:ea typeface="+mj-ea"/>
              </a:rPr>
              <a:t>파일의 저장된 내용을 확인할 수 있다</a:t>
            </a:r>
            <a:r>
              <a:rPr lang="en-US" altLang="ko-KR" sz="1100" b="1">
                <a:latin typeface="+mj-ea"/>
                <a:ea typeface="+mj-ea"/>
              </a:rPr>
              <a:t>.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25" name="모서리가 둥근 사각형 설명선 24"/>
          <p:cNvSpPr/>
          <p:nvPr/>
        </p:nvSpPr>
        <p:spPr bwMode="auto">
          <a:xfrm>
            <a:off x="5205383" y="5075259"/>
            <a:ext cx="3143250" cy="476726"/>
          </a:xfrm>
          <a:prstGeom prst="wedgeRoundRectCallout">
            <a:avLst>
              <a:gd name="adj1" fmla="val -79428"/>
              <a:gd name="adj2" fmla="val -5834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100" b="1">
                <a:latin typeface="+mj-ea"/>
                <a:ea typeface="+mj-ea"/>
              </a:rPr>
              <a:t>기호 </a:t>
            </a:r>
            <a:r>
              <a:rPr lang="en-US" altLang="ko-KR" sz="1100" b="1">
                <a:latin typeface="+mj-ea"/>
                <a:ea typeface="+mj-ea"/>
              </a:rPr>
              <a:t>“&lt;“ </a:t>
            </a:r>
            <a:r>
              <a:rPr lang="ko-KR" altLang="en-US" sz="1100" b="1">
                <a:latin typeface="+mj-ea"/>
                <a:ea typeface="+mj-ea"/>
              </a:rPr>
              <a:t>다음의 </a:t>
            </a:r>
            <a:r>
              <a:rPr lang="en-US" altLang="ko-KR" sz="1100" b="1" err="1">
                <a:latin typeface="+mj-ea"/>
                <a:ea typeface="+mj-ea"/>
              </a:rPr>
              <a:t>catExample</a:t>
            </a:r>
            <a:r>
              <a:rPr lang="ko-KR" altLang="en-US" sz="1100" b="1">
                <a:latin typeface="+mj-ea"/>
                <a:ea typeface="+mj-ea"/>
              </a:rPr>
              <a:t>의 내용을 받아서</a:t>
            </a:r>
            <a:r>
              <a:rPr lang="en-US" altLang="ko-KR" sz="1100" b="1">
                <a:latin typeface="+mj-ea"/>
                <a:ea typeface="+mj-ea"/>
              </a:rPr>
              <a:t>,</a:t>
            </a:r>
          </a:p>
          <a:p>
            <a:pPr>
              <a:defRPr/>
            </a:pPr>
            <a:r>
              <a:rPr lang="ko-KR" altLang="en-US" sz="1100" b="1">
                <a:latin typeface="+mj-ea"/>
                <a:ea typeface="+mj-ea"/>
              </a:rPr>
              <a:t>기호 </a:t>
            </a:r>
            <a:r>
              <a:rPr lang="en-US" altLang="ko-KR" sz="1100" b="1">
                <a:latin typeface="+mj-ea"/>
                <a:ea typeface="+mj-ea"/>
              </a:rPr>
              <a:t>“&gt;” </a:t>
            </a:r>
            <a:r>
              <a:rPr lang="ko-KR" altLang="en-US" sz="1100" b="1">
                <a:latin typeface="+mj-ea"/>
                <a:ea typeface="+mj-ea"/>
              </a:rPr>
              <a:t>다음의 </a:t>
            </a:r>
            <a:r>
              <a:rPr lang="en-US" altLang="ko-KR" sz="1100" b="1">
                <a:latin typeface="+mj-ea"/>
                <a:ea typeface="+mj-ea"/>
              </a:rPr>
              <a:t>Redirection </a:t>
            </a:r>
            <a:r>
              <a:rPr lang="ko-KR" altLang="en-US" sz="1100" b="1">
                <a:latin typeface="+mj-ea"/>
                <a:ea typeface="+mj-ea"/>
              </a:rPr>
              <a:t>파일에 저장한다</a:t>
            </a:r>
            <a:r>
              <a:rPr lang="en-US" altLang="ko-KR" sz="1100" b="1">
                <a:latin typeface="+mj-ea"/>
                <a:ea typeface="+mj-ea"/>
              </a:rPr>
              <a:t>.</a:t>
            </a:r>
            <a:endParaRPr lang="ko-KR" altLang="en-US" sz="1100" b="1">
              <a:latin typeface="+mj-ea"/>
              <a:ea typeface="+mj-ea"/>
            </a:endParaRPr>
          </a:p>
        </p:txBody>
      </p:sp>
      <p:sp>
        <p:nvSpPr>
          <p:cNvPr id="38925" name="TextBox 25"/>
          <p:cNvSpPr txBox="1">
            <a:spLocks noChangeArrowheads="1"/>
          </p:cNvSpPr>
          <p:nvPr/>
        </p:nvSpPr>
        <p:spPr bwMode="auto">
          <a:xfrm>
            <a:off x="1069945" y="5900759"/>
            <a:ext cx="6074099" cy="4924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200" b="1" u="sng" err="1"/>
              <a:t>리다이렉션</a:t>
            </a:r>
            <a:r>
              <a:rPr lang="en-US" altLang="ko-KR" sz="1200" b="1" u="sng"/>
              <a:t>(Redirection)</a:t>
            </a:r>
            <a:r>
              <a:rPr lang="ko-KR" altLang="en-US" sz="1200" b="1" u="sng"/>
              <a:t> 기호</a:t>
            </a:r>
            <a:endParaRPr lang="en-US" altLang="ko-KR" sz="1200" b="1" u="sng"/>
          </a:p>
          <a:p>
            <a:r>
              <a:rPr lang="en-US" altLang="ko-KR" sz="1100" b="1"/>
              <a:t> </a:t>
            </a:r>
            <a:r>
              <a:rPr lang="en-US" altLang="ko-KR" sz="1400" b="1">
                <a:solidFill>
                  <a:srgbClr val="FF0000"/>
                </a:solidFill>
                <a:latin typeface="굴림" pitchFamily="50" charset="-127"/>
              </a:rPr>
              <a:t>&gt;</a:t>
            </a:r>
            <a:r>
              <a:rPr lang="en-US" altLang="ko-KR" sz="1100" b="1"/>
              <a:t> ,  </a:t>
            </a:r>
            <a:r>
              <a:rPr lang="en-US" altLang="ko-KR" sz="1400" b="1">
                <a:solidFill>
                  <a:srgbClr val="FF0000"/>
                </a:solidFill>
                <a:latin typeface="굴림" pitchFamily="50" charset="-127"/>
              </a:rPr>
              <a:t>&lt;</a:t>
            </a:r>
            <a:r>
              <a:rPr lang="en-US" altLang="ko-KR" sz="1100" b="1"/>
              <a:t> </a:t>
            </a:r>
            <a:r>
              <a:rPr lang="ko-KR" altLang="en-US" sz="1100" b="1"/>
              <a:t>는 리다이렉션</a:t>
            </a:r>
            <a:r>
              <a:rPr lang="en-US" altLang="ko-KR" sz="1100" b="1"/>
              <a:t> </a:t>
            </a:r>
            <a:r>
              <a:rPr lang="ko-KR" altLang="en-US" sz="1100" b="1"/>
              <a:t>기호라고 합니다</a:t>
            </a:r>
            <a:r>
              <a:rPr lang="en-US" altLang="ko-KR" sz="1100" b="1"/>
              <a:t>. </a:t>
            </a:r>
            <a:r>
              <a:rPr lang="ko-KR" altLang="en-US" sz="1100" b="1"/>
              <a:t>이 문자를 사용해서  입력</a:t>
            </a:r>
            <a:r>
              <a:rPr lang="en-US" altLang="ko-KR" sz="1100" b="1"/>
              <a:t>(&lt;)</a:t>
            </a:r>
            <a:r>
              <a:rPr lang="ko-KR" altLang="en-US" sz="1100" b="1"/>
              <a:t>과</a:t>
            </a:r>
            <a:r>
              <a:rPr lang="en-US" altLang="ko-KR" sz="1100" b="1"/>
              <a:t> </a:t>
            </a:r>
            <a:r>
              <a:rPr lang="ko-KR" altLang="en-US" sz="1100" b="1"/>
              <a:t>출력</a:t>
            </a:r>
            <a:r>
              <a:rPr lang="en-US" altLang="ko-KR" sz="1100" b="1"/>
              <a:t>(&gt;)</a:t>
            </a:r>
            <a:r>
              <a:rPr lang="ko-KR" altLang="en-US" sz="1100" b="1"/>
              <a:t>을 할 수 있습니다</a:t>
            </a:r>
            <a:r>
              <a:rPr lang="en-US" altLang="ko-KR" sz="1100" b="1"/>
              <a:t>.</a:t>
            </a:r>
            <a:endParaRPr lang="ko-KR" altLang="en-US" sz="1100" b="1"/>
          </a:p>
        </p:txBody>
      </p:sp>
      <p:sp>
        <p:nvSpPr>
          <p:cNvPr id="17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848600" y="6529388"/>
            <a:ext cx="714375" cy="28575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3F14069D-2812-4305-992F-66FDFFA90FF5}" type="slidenum">
              <a:rPr lang="en-US" altLang="ko-KR" sz="1200" b="1" smtClean="0">
                <a:latin typeface="+mj-lt"/>
              </a:rPr>
              <a:pPr>
                <a:defRPr/>
              </a:pPr>
              <a:t>8</a:t>
            </a:fld>
            <a:endParaRPr lang="en-US" altLang="ko-KR" sz="1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9640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5" grpId="0" animBg="1"/>
    </p:bldLst>
  </p:timing>
</p:sld>
</file>

<file path=ppt/theme/theme1.xml><?xml version="1.0" encoding="utf-8"?>
<a:theme xmlns:a="http://schemas.openxmlformats.org/drawingml/2006/main" name="2_기본 디자인">
  <a:themeElements>
    <a:clrScheme name="">
      <a:dk1>
        <a:srgbClr val="000000"/>
      </a:dk1>
      <a:lt1>
        <a:srgbClr val="FFFFFF"/>
      </a:lt1>
      <a:dk2>
        <a:srgbClr val="333333"/>
      </a:dk2>
      <a:lt2>
        <a:srgbClr val="CECECE"/>
      </a:lt2>
      <a:accent1>
        <a:srgbClr val="063DE8"/>
      </a:accent1>
      <a:accent2>
        <a:srgbClr val="006B61"/>
      </a:accent2>
      <a:accent3>
        <a:srgbClr val="FFFFFF"/>
      </a:accent3>
      <a:accent4>
        <a:srgbClr val="000000"/>
      </a:accent4>
      <a:accent5>
        <a:srgbClr val="AAAFF2"/>
      </a:accent5>
      <a:accent6>
        <a:srgbClr val="006057"/>
      </a:accent6>
      <a:hlink>
        <a:srgbClr val="7B00E4"/>
      </a:hlink>
      <a:folHlink>
        <a:srgbClr val="FC0128"/>
      </a:folHlink>
    </a:clrScheme>
    <a:fontScheme name="기본 디자인">
      <a:majorFont>
        <a:latin typeface="Times New Roman"/>
        <a:ea typeface="돋움"/>
        <a:cs typeface=""/>
      </a:majorFont>
      <a:minorFont>
        <a:latin typeface="Times New Roman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20771</TotalTime>
  <Pages>3</Pages>
  <Words>2960</Words>
  <Application>Microsoft Office PowerPoint</Application>
  <PresentationFormat>화면 슬라이드 쇼(4:3)</PresentationFormat>
  <Paragraphs>656</Paragraphs>
  <Slides>48</Slides>
  <Notes>39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Arial</vt:lpstr>
      <vt:lpstr>Monotype Sorts</vt:lpstr>
      <vt:lpstr>돋움</vt:lpstr>
      <vt:lpstr>굴림</vt:lpstr>
      <vt:lpstr>맑은 고딕</vt:lpstr>
      <vt:lpstr>Times New Roman</vt:lpstr>
      <vt:lpstr>Wingdings</vt:lpstr>
      <vt:lpstr>2_기본 디자인</vt:lpstr>
      <vt:lpstr>PowerPoint 프레젠테이션</vt:lpstr>
      <vt:lpstr>Linux OS 환경에 대한 이해</vt:lpstr>
      <vt:lpstr>Linux OS 환경에 대한 이해</vt:lpstr>
      <vt:lpstr>Linux OS 환경에 대한 이해</vt:lpstr>
      <vt:lpstr>Linux OS 환경에 대한 이해</vt:lpstr>
      <vt:lpstr>Linux 명령어 실습</vt:lpstr>
      <vt:lpstr>Linux 명령어 실습</vt:lpstr>
      <vt:lpstr>Linux 명령어 실습</vt:lpstr>
      <vt:lpstr>Linux 명령어 실습</vt:lpstr>
      <vt:lpstr>Linux 명령어 실습</vt:lpstr>
      <vt:lpstr>Linux 명령어 실습</vt:lpstr>
      <vt:lpstr>Linux 명령어 실습</vt:lpstr>
      <vt:lpstr>Linux 명령어 실습</vt:lpstr>
      <vt:lpstr>Linux 명령어 실습</vt:lpstr>
      <vt:lpstr>Linux 명령어 실습</vt:lpstr>
      <vt:lpstr>Linux 명령어 실습</vt:lpstr>
      <vt:lpstr>Linux 명령어 실습</vt:lpstr>
      <vt:lpstr>Linux 명령어 실습</vt:lpstr>
      <vt:lpstr>Linux 명령어 실습</vt:lpstr>
      <vt:lpstr>Linux 명령어 실습</vt:lpstr>
      <vt:lpstr>vi 편집기 실습</vt:lpstr>
      <vt:lpstr>vi 편집기 실습</vt:lpstr>
      <vt:lpstr>vi 편집기 실습</vt:lpstr>
      <vt:lpstr>vi 편집기 실습</vt:lpstr>
      <vt:lpstr>vi 편집기 실습</vt:lpstr>
      <vt:lpstr>vi 편집기 실습</vt:lpstr>
      <vt:lpstr>vi 편집기 실습</vt:lpstr>
      <vt:lpstr>vi 편집기 실습</vt:lpstr>
      <vt:lpstr>vi 편집기 실습</vt:lpstr>
      <vt:lpstr>vi 편집기 실습</vt:lpstr>
      <vt:lpstr>vi 편집기 실습</vt:lpstr>
      <vt:lpstr>vi 편집기 실습</vt:lpstr>
      <vt:lpstr>vi 편집기 실습</vt:lpstr>
      <vt:lpstr>vi 편집기 실습</vt:lpstr>
      <vt:lpstr>vi 편집기 실습</vt:lpstr>
      <vt:lpstr>리눅스 컴파일러 - gcc</vt:lpstr>
      <vt:lpstr>리눅스 컴파일러 - gcc</vt:lpstr>
      <vt:lpstr>리눅스 컴파일러 - gcc</vt:lpstr>
      <vt:lpstr>리눅스 컴파일러 - gcc</vt:lpstr>
      <vt:lpstr>리눅스 컴파일러 - gcc</vt:lpstr>
      <vt:lpstr>실습1 - Hello World</vt:lpstr>
      <vt:lpstr>실습1 - Hello World</vt:lpstr>
      <vt:lpstr>실습1 - Hello World</vt:lpstr>
      <vt:lpstr>실습1 - Hello World</vt:lpstr>
      <vt:lpstr>실습1 - Hello World</vt:lpstr>
      <vt:lpstr>과제 1-1</vt:lpstr>
      <vt:lpstr>과제 1-2</vt:lpstr>
      <vt:lpstr>과제 제출</vt:lpstr>
    </vt:vector>
  </TitlesOfParts>
  <Company>서강대학교 컴퓨터학과 모바일컴퓨팅 시스템 연구실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Kyunghee</dc:creator>
  <cp:lastModifiedBy>석혜경</cp:lastModifiedBy>
  <cp:revision>2072</cp:revision>
  <cp:lastPrinted>1997-04-03T01:49:54Z</cp:lastPrinted>
  <dcterms:created xsi:type="dcterms:W3CDTF">1996-06-27T04:55:18Z</dcterms:created>
  <dcterms:modified xsi:type="dcterms:W3CDTF">2020-03-09T22:38:34Z</dcterms:modified>
</cp:coreProperties>
</file>